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7" r:id="rId3"/>
    <p:sldMasterId id="2147483689" r:id="rId4"/>
  </p:sldMasterIdLst>
  <p:notesMasterIdLst>
    <p:notesMasterId r:id="rId10"/>
  </p:notesMasterIdLst>
  <p:sldIdLst>
    <p:sldId id="474" r:id="rId5"/>
    <p:sldId id="475" r:id="rId6"/>
    <p:sldId id="481" r:id="rId7"/>
    <p:sldId id="482" r:id="rId8"/>
    <p:sldId id="483" r:id="rId9"/>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0000"/>
    <a:srgbClr val="FF0000"/>
    <a:srgbClr val="CC0000"/>
    <a:srgbClr val="B2B2B2"/>
    <a:srgbClr val="C00000"/>
    <a:srgbClr val="FFFFFF"/>
    <a:srgbClr val="D2D2D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9784" autoAdjust="0"/>
  </p:normalViewPr>
  <p:slideViewPr>
    <p:cSldViewPr>
      <p:cViewPr varScale="1">
        <p:scale>
          <a:sx n="105" d="100"/>
          <a:sy n="105" d="100"/>
        </p:scale>
        <p:origin x="-984" y="-104"/>
      </p:cViewPr>
      <p:guideLst>
        <p:guide orient="horz" pos="4272"/>
        <p:guide orient="horz" pos="3888"/>
        <p:guide pos="2880"/>
      </p:guideLst>
    </p:cSldViewPr>
  </p:slideViewPr>
  <p:notesTextViewPr>
    <p:cViewPr>
      <p:scale>
        <a:sx n="1" d="1"/>
        <a:sy n="1" d="1"/>
      </p:scale>
      <p:origin x="0" y="0"/>
    </p:cViewPr>
  </p:notesTextViewPr>
  <p:sorterViewPr>
    <p:cViewPr>
      <p:scale>
        <a:sx n="116" d="100"/>
        <a:sy n="11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C3747BF8-3E81-411C-BC36-AE114152BFA0}" type="datetimeFigureOut">
              <a:rPr lang="en-US" smtClean="0"/>
              <a:pPr/>
              <a:t>1/19/16</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9A0C98AF-8202-464E-B696-3C7A6AF7B8F8}" type="slidenum">
              <a:rPr lang="en-US" smtClean="0"/>
              <a:pPr/>
              <a:t>‹#›</a:t>
            </a:fld>
            <a:endParaRPr lang="en-US" dirty="0"/>
          </a:p>
        </p:txBody>
      </p:sp>
    </p:spTree>
    <p:extLst>
      <p:ext uri="{BB962C8B-B14F-4D97-AF65-F5344CB8AC3E}">
        <p14:creationId xmlns:p14="http://schemas.microsoft.com/office/powerpoint/2010/main" val="3210077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98500"/>
            <a:ext cx="3571875" cy="26781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865609A-F36D-42F9-B708-7A9D991E589B}" type="slidenum">
              <a:rPr lang="en-US" smtClean="0"/>
              <a:pPr>
                <a:defRPr/>
              </a:pPr>
              <a:t>1</a:t>
            </a:fld>
            <a:endParaRPr lang="en-US" dirty="0"/>
          </a:p>
        </p:txBody>
      </p:sp>
    </p:spTree>
    <p:extLst>
      <p:ext uri="{BB962C8B-B14F-4D97-AF65-F5344CB8AC3E}">
        <p14:creationId xmlns:p14="http://schemas.microsoft.com/office/powerpoint/2010/main" val="309927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98500"/>
            <a:ext cx="3571875" cy="26781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865609A-F36D-42F9-B708-7A9D991E589B}" type="slidenum">
              <a:rPr lang="en-US" smtClean="0"/>
              <a:pPr>
                <a:defRPr/>
              </a:pPr>
              <a:t>2</a:t>
            </a:fld>
            <a:endParaRPr lang="en-US" dirty="0"/>
          </a:p>
        </p:txBody>
      </p:sp>
    </p:spTree>
    <p:extLst>
      <p:ext uri="{BB962C8B-B14F-4D97-AF65-F5344CB8AC3E}">
        <p14:creationId xmlns:p14="http://schemas.microsoft.com/office/powerpoint/2010/main" val="309927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98500"/>
            <a:ext cx="3571875" cy="26781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865609A-F36D-42F9-B708-7A9D991E589B}" type="slidenum">
              <a:rPr lang="en-US" smtClean="0"/>
              <a:pPr>
                <a:defRPr/>
              </a:pPr>
              <a:t>3</a:t>
            </a:fld>
            <a:endParaRPr lang="en-US" dirty="0"/>
          </a:p>
        </p:txBody>
      </p:sp>
    </p:spTree>
    <p:extLst>
      <p:ext uri="{BB962C8B-B14F-4D97-AF65-F5344CB8AC3E}">
        <p14:creationId xmlns:p14="http://schemas.microsoft.com/office/powerpoint/2010/main" val="3099276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98500"/>
            <a:ext cx="3571875" cy="26781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865609A-F36D-42F9-B708-7A9D991E589B}" type="slidenum">
              <a:rPr lang="en-US" smtClean="0"/>
              <a:pPr>
                <a:defRPr/>
              </a:pPr>
              <a:t>4</a:t>
            </a:fld>
            <a:endParaRPr lang="en-US" dirty="0"/>
          </a:p>
        </p:txBody>
      </p:sp>
    </p:spTree>
    <p:extLst>
      <p:ext uri="{BB962C8B-B14F-4D97-AF65-F5344CB8AC3E}">
        <p14:creationId xmlns:p14="http://schemas.microsoft.com/office/powerpoint/2010/main" val="309927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98500"/>
            <a:ext cx="3571875" cy="26781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865609A-F36D-42F9-B708-7A9D991E589B}" type="slidenum">
              <a:rPr lang="en-US" smtClean="0"/>
              <a:pPr>
                <a:defRPr/>
              </a:pPr>
              <a:t>5</a:t>
            </a:fld>
            <a:endParaRPr lang="en-US" dirty="0"/>
          </a:p>
        </p:txBody>
      </p:sp>
    </p:spTree>
    <p:extLst>
      <p:ext uri="{BB962C8B-B14F-4D97-AF65-F5344CB8AC3E}">
        <p14:creationId xmlns:p14="http://schemas.microsoft.com/office/powerpoint/2010/main" val="3099276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Master" Target="../slideMasters/slideMaster3.xml"/><Relationship Id="rId2" Type="http://schemas.openxmlformats.org/officeDocument/2006/relationships/image" Target="../media/image16.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Option #1">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4438" y="2910841"/>
            <a:ext cx="8506768" cy="934720"/>
          </a:xfrm>
        </p:spPr>
        <p:txBody>
          <a:bodyPr anchor="b"/>
          <a:lstStyle>
            <a:lvl1pPr algn="l">
              <a:defRPr sz="4500" baseline="0">
                <a:solidFill>
                  <a:srgbClr val="4C4C4C"/>
                </a:solidFill>
              </a:defRPr>
            </a:lvl1pPr>
          </a:lstStyle>
          <a:p>
            <a:r>
              <a:rPr lang="en-US" dirty="0" smtClean="0"/>
              <a:t>CLICK TO EDIT COVER TITLE</a:t>
            </a:r>
            <a:endParaRPr lang="en-US" dirty="0"/>
          </a:p>
        </p:txBody>
      </p:sp>
      <p:sp>
        <p:nvSpPr>
          <p:cNvPr id="3" name="Subtitle 2"/>
          <p:cNvSpPr>
            <a:spLocks noGrp="1"/>
          </p:cNvSpPr>
          <p:nvPr>
            <p:ph type="subTitle" idx="1" hasCustomPrompt="1"/>
          </p:nvPr>
        </p:nvSpPr>
        <p:spPr>
          <a:xfrm>
            <a:off x="319973" y="3867369"/>
            <a:ext cx="8501234" cy="914400"/>
          </a:xfrm>
        </p:spPr>
        <p:txBody>
          <a:bodyPr/>
          <a:lstStyle>
            <a:lvl1pPr marL="0" indent="0" algn="l">
              <a:buNone/>
              <a:defRPr sz="3600" b="0" baseline="0">
                <a:solidFill>
                  <a:srgbClr val="4C4C4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cover subtitle</a:t>
            </a:r>
            <a:endParaRPr lang="en-US" dirty="0"/>
          </a:p>
        </p:txBody>
      </p:sp>
      <p:sp>
        <p:nvSpPr>
          <p:cNvPr id="12" name="TextBox 11"/>
          <p:cNvSpPr txBox="1"/>
          <p:nvPr/>
        </p:nvSpPr>
        <p:spPr>
          <a:xfrm>
            <a:off x="320767" y="6589743"/>
            <a:ext cx="8582371" cy="182562"/>
          </a:xfrm>
          <a:prstGeom prst="rect">
            <a:avLst/>
          </a:prstGeom>
          <a:noFill/>
        </p:spPr>
        <p:txBody>
          <a:bodyPr wrap="none" lIns="0" tIns="0" rIns="0" bIns="0" anchor="b"/>
          <a:lstStyle/>
          <a:p>
            <a:pPr>
              <a:defRPr/>
            </a:pPr>
            <a:r>
              <a:rPr lang="en-US" sz="700" kern="0" spc="-30" dirty="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p>
        </p:txBody>
      </p:sp>
      <p:sp>
        <p:nvSpPr>
          <p:cNvPr id="13" name="Text Placeholder 12"/>
          <p:cNvSpPr>
            <a:spLocks noGrp="1"/>
          </p:cNvSpPr>
          <p:nvPr>
            <p:ph type="body" sz="quarter" idx="10" hasCustomPrompt="1"/>
          </p:nvPr>
        </p:nvSpPr>
        <p:spPr>
          <a:xfrm>
            <a:off x="322381" y="5404547"/>
            <a:ext cx="3154362" cy="606425"/>
          </a:xfrm>
        </p:spPr>
        <p:txBody>
          <a:bodyPr/>
          <a:lstStyle>
            <a:lvl1pPr marL="0" indent="0">
              <a:buNone/>
              <a:defRPr sz="1800" baseline="0">
                <a:solidFill>
                  <a:srgbClr val="4C4C4C"/>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a:t>
            </a:r>
          </a:p>
          <a:p>
            <a:pPr lvl="0"/>
            <a:r>
              <a:rPr lang="en-US" dirty="0" smtClean="0"/>
              <a:t>Click to add date</a:t>
            </a:r>
            <a:endParaRPr lang="en-US" dirty="0"/>
          </a:p>
        </p:txBody>
      </p:sp>
      <p:sp>
        <p:nvSpPr>
          <p:cNvPr id="5" name="Text Placeholder 4"/>
          <p:cNvSpPr>
            <a:spLocks noGrp="1"/>
          </p:cNvSpPr>
          <p:nvPr>
            <p:ph type="body" sz="quarter" idx="11" hasCustomPrompt="1"/>
          </p:nvPr>
        </p:nvSpPr>
        <p:spPr>
          <a:xfrm>
            <a:off x="314438" y="6290403"/>
            <a:ext cx="3144837" cy="186598"/>
          </a:xfrm>
        </p:spPr>
        <p:txBody>
          <a:bodyPr/>
          <a:lstStyle>
            <a:lvl1pPr marL="0" indent="0">
              <a:buNone/>
              <a:defRPr sz="1000" baseline="0"/>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smtClean="0"/>
              <a:t>Click to add PID#</a:t>
            </a:r>
            <a:endParaRPr lang="en-US" dirty="0"/>
          </a:p>
        </p:txBody>
      </p:sp>
    </p:spTree>
    <p:extLst>
      <p:ext uri="{BB962C8B-B14F-4D97-AF65-F5344CB8AC3E}">
        <p14:creationId xmlns:p14="http://schemas.microsoft.com/office/powerpoint/2010/main" val="355386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Cover">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675" y="2892425"/>
            <a:ext cx="8500353" cy="956522"/>
          </a:xfrm>
        </p:spPr>
        <p:txBody>
          <a:bodyPr anchor="b"/>
          <a:lstStyle>
            <a:lvl1pPr algn="l">
              <a:defRPr sz="4500" baseline="0">
                <a:solidFill>
                  <a:srgbClr val="4C4C4C"/>
                </a:solidFill>
              </a:defRPr>
            </a:lvl1pPr>
          </a:lstStyle>
          <a:p>
            <a:r>
              <a:rPr lang="en-US" dirty="0" smtClean="0"/>
              <a:t>CLICK TO EDIT DIVIDER TITLE</a:t>
            </a:r>
            <a:endParaRPr lang="en-US" dirty="0"/>
          </a:p>
        </p:txBody>
      </p:sp>
      <p:sp>
        <p:nvSpPr>
          <p:cNvPr id="4" name="Text Placeholder 3"/>
          <p:cNvSpPr>
            <a:spLocks noGrp="1"/>
          </p:cNvSpPr>
          <p:nvPr>
            <p:ph type="body" sz="quarter" idx="10" hasCustomPrompt="1"/>
          </p:nvPr>
        </p:nvSpPr>
        <p:spPr>
          <a:xfrm>
            <a:off x="323675" y="3861607"/>
            <a:ext cx="8500353" cy="921532"/>
          </a:xfrm>
        </p:spPr>
        <p:txBody>
          <a:bodyPr/>
          <a:lstStyle>
            <a:lvl1pPr marL="0" indent="0">
              <a:buNone/>
              <a:defRPr sz="3600" i="0" baseline="0">
                <a:solidFill>
                  <a:srgbClr val="4C4C4C"/>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divider subtitle</a:t>
            </a:r>
          </a:p>
        </p:txBody>
      </p:sp>
      <p:sp>
        <p:nvSpPr>
          <p:cNvPr id="19" name="TextBox 18"/>
          <p:cNvSpPr txBox="1"/>
          <p:nvPr/>
        </p:nvSpPr>
        <p:spPr>
          <a:xfrm>
            <a:off x="8586168" y="6589743"/>
            <a:ext cx="274637" cy="182562"/>
          </a:xfrm>
          <a:prstGeom prst="rect">
            <a:avLst/>
          </a:prstGeom>
          <a:noFill/>
        </p:spPr>
        <p:txBody>
          <a:bodyPr wrap="none" lIns="0" tIns="0" rIns="0" bIns="0" anchor="b"/>
          <a:lstStyle/>
          <a:p>
            <a:pPr algn="r">
              <a:defRPr/>
            </a:pPr>
            <a:fld id="{29562520-176D-42A7-B13D-106F8AF044D0}" type="slidenum">
              <a:rPr lang="en-US" sz="900">
                <a:solidFill>
                  <a:srgbClr val="4C4C4C"/>
                </a:solidFill>
              </a:rPr>
              <a:pPr algn="r">
                <a:defRPr/>
              </a:pPr>
              <a:t>‹#›</a:t>
            </a:fld>
            <a:endParaRPr lang="en-US" sz="900" dirty="0">
              <a:solidFill>
                <a:srgbClr val="4C4C4C"/>
              </a:solidFill>
            </a:endParaRPr>
          </a:p>
        </p:txBody>
      </p:sp>
      <p:sp>
        <p:nvSpPr>
          <p:cNvPr id="20" name="TextBox 19"/>
          <p:cNvSpPr txBox="1"/>
          <p:nvPr/>
        </p:nvSpPr>
        <p:spPr>
          <a:xfrm>
            <a:off x="323675" y="6589743"/>
            <a:ext cx="8582371" cy="182562"/>
          </a:xfrm>
          <a:prstGeom prst="rect">
            <a:avLst/>
          </a:prstGeom>
          <a:noFill/>
        </p:spPr>
        <p:txBody>
          <a:bodyPr wrap="none" lIns="0" tIns="0" rIns="0" bIns="0" anchor="b"/>
          <a:lstStyle/>
          <a:p>
            <a:pPr>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Tree>
    <p:extLst>
      <p:ext uri="{BB962C8B-B14F-4D97-AF65-F5344CB8AC3E}">
        <p14:creationId xmlns:p14="http://schemas.microsoft.com/office/powerpoint/2010/main" val="1765628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320768" y="1478513"/>
            <a:ext cx="8532981" cy="5035008"/>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1588910" y="210666"/>
            <a:ext cx="7264839" cy="887884"/>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453438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11" y="209079"/>
            <a:ext cx="7262545" cy="887884"/>
          </a:xfrm>
          <a:noFill/>
          <a:ln w="9525">
            <a:noFill/>
            <a:miter lim="800000"/>
            <a:headEnd/>
            <a:tailEnd/>
          </a:ln>
        </p:spPr>
        <p:txBody>
          <a:bodyPr vert="horz" wrap="square" lIns="0" tIns="0" rIns="0" bIns="0" numCol="1" anchor="b" anchorCtr="0" compatLnSpc="1">
            <a:prstTxWarp prst="textNoShape">
              <a:avLst/>
            </a:prstTxWarp>
          </a:bodyPr>
          <a:lstStyle>
            <a:lvl1pPr>
              <a:defRPr lang="en-US" sz="2800">
                <a:solidFill>
                  <a:srgbClr val="4C4C4C"/>
                </a:solidFill>
              </a:defRPr>
            </a:lvl1pPr>
          </a:lstStyle>
          <a:p>
            <a:pPr lvl="0"/>
            <a:r>
              <a:rPr lang="en-US" dirty="0" smtClean="0"/>
              <a:t>CLICK TO EDIT </a:t>
            </a:r>
            <a:br>
              <a:rPr lang="en-US" dirty="0" smtClean="0"/>
            </a:br>
            <a:r>
              <a:rPr lang="en-US" dirty="0" smtClean="0"/>
              <a:t>TITLE</a:t>
            </a:r>
            <a:endParaRPr lang="en-US" dirty="0"/>
          </a:p>
        </p:txBody>
      </p:sp>
      <p:sp>
        <p:nvSpPr>
          <p:cNvPr id="3" name="Content Placeholder 2"/>
          <p:cNvSpPr>
            <a:spLocks noGrp="1"/>
          </p:cNvSpPr>
          <p:nvPr>
            <p:ph sz="half" idx="1" hasCustomPrompt="1"/>
          </p:nvPr>
        </p:nvSpPr>
        <p:spPr>
          <a:xfrm>
            <a:off x="326848" y="1478513"/>
            <a:ext cx="401655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796015" y="1478513"/>
            <a:ext cx="405544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046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09" y="212724"/>
            <a:ext cx="7264839" cy="886299"/>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2128199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TextBox 10"/>
          <p:cNvSpPr txBox="1"/>
          <p:nvPr userDrawn="1"/>
        </p:nvSpPr>
        <p:spPr>
          <a:xfrm>
            <a:off x="228600" y="6675438"/>
            <a:ext cx="8686800" cy="182562"/>
          </a:xfrm>
          <a:prstGeom prst="rect">
            <a:avLst/>
          </a:prstGeom>
          <a:noFill/>
        </p:spPr>
        <p:txBody>
          <a:bodyPr wrap="none" lIns="0" tIns="0" rIns="0" bIns="0"/>
          <a:lstStyle/>
          <a:p>
            <a:pPr>
              <a:defRPr/>
            </a:pPr>
            <a:r>
              <a:rPr lang="en-US" sz="650" dirty="0">
                <a:solidFill>
                  <a:srgbClr val="000000"/>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800" dirty="0">
              <a:solidFill>
                <a:srgbClr val="000000"/>
              </a:solidFill>
            </a:endParaRPr>
          </a:p>
        </p:txBody>
      </p:sp>
      <p:pic>
        <p:nvPicPr>
          <p:cNvPr id="5" name="Picture 4"/>
          <p:cNvPicPr>
            <a:picLocks noChangeAspect="1"/>
          </p:cNvPicPr>
          <p:nvPr userDrawn="1"/>
        </p:nvPicPr>
        <p:blipFill>
          <a:blip r:embed="rId3" cstate="print"/>
          <a:srcRect/>
          <a:stretch>
            <a:fillRect/>
          </a:stretch>
        </p:blipFill>
        <p:spPr bwMode="auto">
          <a:xfrm>
            <a:off x="6007100" y="3087688"/>
            <a:ext cx="1222375" cy="679450"/>
          </a:xfrm>
          <a:prstGeom prst="rect">
            <a:avLst/>
          </a:prstGeom>
          <a:noFill/>
          <a:ln w="9525">
            <a:noFill/>
            <a:miter lim="800000"/>
            <a:headEnd/>
            <a:tailEnd/>
          </a:ln>
        </p:spPr>
      </p:pic>
      <p:sp>
        <p:nvSpPr>
          <p:cNvPr id="2" name="Title 1"/>
          <p:cNvSpPr>
            <a:spLocks noGrp="1"/>
          </p:cNvSpPr>
          <p:nvPr>
            <p:ph type="ctrTitle"/>
          </p:nvPr>
        </p:nvSpPr>
        <p:spPr>
          <a:xfrm>
            <a:off x="228600" y="2956560"/>
            <a:ext cx="5044440" cy="934720"/>
          </a:xfrm>
        </p:spPr>
        <p:txBody>
          <a:bodyPr/>
          <a:lstStyle>
            <a:lvl1pPr algn="l">
              <a:defRPr sz="24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28600" y="4399280"/>
            <a:ext cx="5044440" cy="914400"/>
          </a:xfrm>
        </p:spPr>
        <p:txBody>
          <a:bodyPr/>
          <a:lstStyle>
            <a:lvl1pPr marL="0" indent="0" algn="l">
              <a:buNone/>
              <a:defRPr sz="22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554543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TextBox 6"/>
          <p:cNvSpPr txBox="1"/>
          <p:nvPr userDrawn="1"/>
        </p:nvSpPr>
        <p:spPr>
          <a:xfrm>
            <a:off x="228600" y="6675438"/>
            <a:ext cx="8093075" cy="182562"/>
          </a:xfrm>
          <a:prstGeom prst="rect">
            <a:avLst/>
          </a:prstGeom>
          <a:noFill/>
        </p:spPr>
        <p:txBody>
          <a:bodyPr wrap="none" lIns="0" tIns="0" rIns="0" bIns="0"/>
          <a:lstStyle/>
          <a:p>
            <a:pPr>
              <a:defRPr/>
            </a:pPr>
            <a:r>
              <a:rPr lang="en-US" sz="650" dirty="0">
                <a:solidFill>
                  <a:srgbClr val="000000"/>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800" dirty="0">
              <a:solidFill>
                <a:srgbClr val="000000"/>
              </a:solidFill>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618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a:lstStyle>
            <a:lvl1pPr>
              <a:defRPr lang="en-US" sz="2400"/>
            </a:lvl1pPr>
          </a:lstStyle>
          <a:p>
            <a:pPr lvl="0"/>
            <a:r>
              <a:rPr lang="en-US" smtClean="0"/>
              <a:t>Click to edit Master title style</a:t>
            </a:r>
            <a:endParaRPr lang="en-US"/>
          </a:p>
        </p:txBody>
      </p:sp>
      <p:sp>
        <p:nvSpPr>
          <p:cNvPr id="3" name="Content Placeholder 2"/>
          <p:cNvSpPr>
            <a:spLocks noGrp="1"/>
          </p:cNvSpPr>
          <p:nvPr>
            <p:ph sz="half" idx="1"/>
          </p:nvPr>
        </p:nvSpPr>
        <p:spPr>
          <a:xfrm>
            <a:off x="228600" y="1645920"/>
            <a:ext cx="4114800" cy="4525963"/>
          </a:xfrm>
          <a:noFill/>
          <a:ln w="9525">
            <a:noFill/>
            <a:miter lim="800000"/>
            <a:headEnd/>
            <a:tailEnd/>
          </a:ln>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800600" y="1645920"/>
            <a:ext cx="4114799" cy="4525963"/>
          </a:xfrm>
          <a:noFill/>
          <a:ln w="9525">
            <a:noFill/>
            <a:miter lim="800000"/>
            <a:headEnd/>
            <a:tailEnd/>
          </a:ln>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9773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484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Cover">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TextBox 4"/>
          <p:cNvSpPr txBox="1"/>
          <p:nvPr userDrawn="1"/>
        </p:nvSpPr>
        <p:spPr>
          <a:xfrm>
            <a:off x="228600" y="6675438"/>
            <a:ext cx="8093075" cy="182562"/>
          </a:xfrm>
          <a:prstGeom prst="rect">
            <a:avLst/>
          </a:prstGeom>
          <a:noFill/>
        </p:spPr>
        <p:txBody>
          <a:bodyPr wrap="none" lIns="0" tIns="0" rIns="0" bIns="0"/>
          <a:lstStyle/>
          <a:p>
            <a:pPr>
              <a:defRPr/>
            </a:pPr>
            <a:r>
              <a:rPr lang="en-US" sz="650" dirty="0">
                <a:solidFill>
                  <a:srgbClr val="000000"/>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800" dirty="0">
              <a:solidFill>
                <a:srgbClr val="000000"/>
              </a:solidFill>
            </a:endParaRPr>
          </a:p>
        </p:txBody>
      </p:sp>
      <p:sp>
        <p:nvSpPr>
          <p:cNvPr id="4" name="TextBox 5"/>
          <p:cNvSpPr txBox="1"/>
          <p:nvPr userDrawn="1"/>
        </p:nvSpPr>
        <p:spPr>
          <a:xfrm>
            <a:off x="8650288" y="6675438"/>
            <a:ext cx="274637" cy="182562"/>
          </a:xfrm>
          <a:prstGeom prst="rect">
            <a:avLst/>
          </a:prstGeom>
          <a:noFill/>
        </p:spPr>
        <p:txBody>
          <a:bodyPr wrap="none" lIns="0" tIns="0" rIns="0" bIns="0"/>
          <a:lstStyle/>
          <a:p>
            <a:pPr algn="r">
              <a:defRPr/>
            </a:pPr>
            <a:fld id="{3A9FB33D-1C73-432C-AD7C-946E9DC76A31}" type="slidenum">
              <a:rPr lang="en-US" sz="650">
                <a:solidFill>
                  <a:srgbClr val="000000"/>
                </a:solidFill>
              </a:rPr>
              <a:pPr algn="r">
                <a:defRPr/>
              </a:pPr>
              <a:t>‹#›</a:t>
            </a:fld>
            <a:endParaRPr lang="en-US" sz="650" dirty="0">
              <a:solidFill>
                <a:srgbClr val="000000"/>
              </a:solidFill>
            </a:endParaRPr>
          </a:p>
        </p:txBody>
      </p:sp>
      <p:sp>
        <p:nvSpPr>
          <p:cNvPr id="2" name="Title 1"/>
          <p:cNvSpPr>
            <a:spLocks noGrp="1"/>
          </p:cNvSpPr>
          <p:nvPr>
            <p:ph type="title"/>
          </p:nvPr>
        </p:nvSpPr>
        <p:spPr>
          <a:xfrm>
            <a:off x="228600" y="2956560"/>
            <a:ext cx="7116309" cy="934720"/>
          </a:xfrm>
        </p:spPr>
        <p:txBody>
          <a:bodyPr/>
          <a:lstStyle>
            <a:lvl1pPr algn="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7933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Co-Brand Title: PRIMARY">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TextBox 10"/>
          <p:cNvSpPr txBox="1"/>
          <p:nvPr userDrawn="1"/>
        </p:nvSpPr>
        <p:spPr>
          <a:xfrm>
            <a:off x="228600" y="6675438"/>
            <a:ext cx="8093075" cy="182562"/>
          </a:xfrm>
          <a:prstGeom prst="rect">
            <a:avLst/>
          </a:prstGeom>
          <a:noFill/>
        </p:spPr>
        <p:txBody>
          <a:bodyPr wrap="none" lIns="0" tIns="0" rIns="0" bIns="0"/>
          <a:lstStyle/>
          <a:p>
            <a:pPr>
              <a:defRPr/>
            </a:pPr>
            <a:r>
              <a:rPr lang="en-US" sz="650" dirty="0">
                <a:solidFill>
                  <a:srgbClr val="000000"/>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800" dirty="0">
              <a:solidFill>
                <a:srgbClr val="000000"/>
              </a:solidFill>
            </a:endParaRPr>
          </a:p>
        </p:txBody>
      </p:sp>
      <p:pic>
        <p:nvPicPr>
          <p:cNvPr id="5" name="Picture 6"/>
          <p:cNvPicPr>
            <a:picLocks noChangeAspect="1"/>
          </p:cNvPicPr>
          <p:nvPr userDrawn="1"/>
        </p:nvPicPr>
        <p:blipFill>
          <a:blip r:embed="rId3" cstate="print"/>
          <a:srcRect/>
          <a:stretch>
            <a:fillRect/>
          </a:stretch>
        </p:blipFill>
        <p:spPr bwMode="auto">
          <a:xfrm>
            <a:off x="5857875" y="3151188"/>
            <a:ext cx="2063750" cy="546100"/>
          </a:xfrm>
          <a:prstGeom prst="rect">
            <a:avLst/>
          </a:prstGeom>
          <a:noFill/>
          <a:ln w="9525">
            <a:noFill/>
            <a:miter lim="800000"/>
            <a:headEnd/>
            <a:tailEnd/>
          </a:ln>
        </p:spPr>
      </p:pic>
      <p:sp>
        <p:nvSpPr>
          <p:cNvPr id="6" name="Rectangle 8"/>
          <p:cNvSpPr/>
          <p:nvPr userDrawn="1"/>
        </p:nvSpPr>
        <p:spPr>
          <a:xfrm>
            <a:off x="0" y="0"/>
            <a:ext cx="9144000" cy="1958975"/>
          </a:xfrm>
          <a:prstGeom prst="rect">
            <a:avLst/>
          </a:prstGeom>
          <a:solidFill>
            <a:schemeClr val="accent4">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ts val="1000"/>
              </a:spcAft>
              <a:defRPr/>
            </a:pPr>
            <a:r>
              <a:rPr lang="en-US" b="1" u="sng" dirty="0">
                <a:solidFill>
                  <a:srgbClr val="000000">
                    <a:lumMod val="75000"/>
                    <a:lumOff val="25000"/>
                  </a:srgbClr>
                </a:solidFill>
              </a:rPr>
              <a:t>IMPORTANT NOTE:</a:t>
            </a:r>
            <a:endParaRPr lang="en-US" dirty="0">
              <a:solidFill>
                <a:srgbClr val="000000">
                  <a:lumMod val="75000"/>
                  <a:lumOff val="25000"/>
                </a:srgbClr>
              </a:solidFill>
            </a:endParaRPr>
          </a:p>
          <a:p>
            <a:pPr algn="just" fontAlgn="base">
              <a:spcBef>
                <a:spcPct val="0"/>
              </a:spcBef>
              <a:spcAft>
                <a:spcPct val="0"/>
              </a:spcAft>
              <a:defRPr/>
            </a:pPr>
            <a:r>
              <a:rPr lang="en-US" sz="1500" dirty="0">
                <a:solidFill>
                  <a:srgbClr val="000000">
                    <a:lumMod val="75000"/>
                    <a:lumOff val="25000"/>
                  </a:srgbClr>
                </a:solidFill>
              </a:rPr>
              <a:t>This Cover slide is specifically designed for Verizon co-brand presentations only.  Under no circumstances should this slide be used for any other purpose.  The Primary option recommends using fully knocked-out logos, while this secondary option allows for full-color logo options.</a:t>
            </a:r>
          </a:p>
          <a:p>
            <a:pPr algn="just" fontAlgn="base">
              <a:spcBef>
                <a:spcPct val="0"/>
              </a:spcBef>
              <a:spcAft>
                <a:spcPct val="0"/>
              </a:spcAft>
              <a:defRPr/>
            </a:pPr>
            <a:endParaRPr lang="en-US" sz="1500" dirty="0">
              <a:solidFill>
                <a:srgbClr val="000000">
                  <a:lumMod val="75000"/>
                  <a:lumOff val="25000"/>
                </a:srgbClr>
              </a:solidFill>
            </a:endParaRPr>
          </a:p>
          <a:p>
            <a:pPr algn="just" fontAlgn="base">
              <a:spcBef>
                <a:spcPct val="0"/>
              </a:spcBef>
              <a:spcAft>
                <a:spcPct val="0"/>
              </a:spcAft>
              <a:defRPr/>
            </a:pPr>
            <a:r>
              <a:rPr lang="en-US" sz="1500" b="1" dirty="0">
                <a:solidFill>
                  <a:srgbClr val="000000">
                    <a:lumMod val="75000"/>
                    <a:lumOff val="25000"/>
                  </a:srgbClr>
                </a:solidFill>
              </a:rPr>
              <a:t>Please note that the sample Verizon Co-Brand Logo Lockup on this slide should be replaced with only an approved Verizon logo lockup prior to release.</a:t>
            </a:r>
          </a:p>
        </p:txBody>
      </p:sp>
      <p:sp>
        <p:nvSpPr>
          <p:cNvPr id="7" name="TextBox 10"/>
          <p:cNvSpPr txBox="1"/>
          <p:nvPr userDrawn="1"/>
        </p:nvSpPr>
        <p:spPr>
          <a:xfrm>
            <a:off x="228600" y="6451600"/>
            <a:ext cx="914400" cy="182563"/>
          </a:xfrm>
          <a:prstGeom prst="rect">
            <a:avLst/>
          </a:prstGeom>
          <a:noFill/>
        </p:spPr>
        <p:txBody>
          <a:bodyPr wrap="none" lIns="0" tIns="0" rIns="0" bIns="0"/>
          <a:lstStyle/>
          <a:p>
            <a:pPr>
              <a:defRPr/>
            </a:pPr>
            <a:r>
              <a:rPr lang="en-US" sz="650" dirty="0">
                <a:solidFill>
                  <a:srgbClr val="000000"/>
                </a:solidFill>
              </a:rPr>
              <a:t>PID#</a:t>
            </a:r>
            <a:endParaRPr lang="en-US" sz="800" dirty="0">
              <a:solidFill>
                <a:srgbClr val="000000"/>
              </a:solidFill>
            </a:endParaRPr>
          </a:p>
        </p:txBody>
      </p:sp>
      <p:sp>
        <p:nvSpPr>
          <p:cNvPr id="2" name="Title 1"/>
          <p:cNvSpPr>
            <a:spLocks noGrp="1"/>
          </p:cNvSpPr>
          <p:nvPr>
            <p:ph type="ctrTitle"/>
          </p:nvPr>
        </p:nvSpPr>
        <p:spPr>
          <a:xfrm>
            <a:off x="228600" y="2956560"/>
            <a:ext cx="5044440" cy="934720"/>
          </a:xfrm>
        </p:spPr>
        <p:txBody>
          <a:bodyPr/>
          <a:lstStyle>
            <a:lvl1pPr algn="l">
              <a:defRPr sz="24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28600" y="4399280"/>
            <a:ext cx="5044440" cy="914400"/>
          </a:xfrm>
        </p:spPr>
        <p:txBody>
          <a:bodyPr/>
          <a:lstStyle>
            <a:lvl1pPr marL="0" indent="0" algn="l">
              <a:buNone/>
              <a:defRPr sz="22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52571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Layout: Option #2">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8315" y="2049144"/>
            <a:ext cx="7988359" cy="886299"/>
          </a:xfrm>
        </p:spPr>
        <p:txBody>
          <a:bodyPr anchor="b"/>
          <a:lstStyle>
            <a:lvl1pPr>
              <a:defRPr sz="4500" baseline="0">
                <a:solidFill>
                  <a:srgbClr val="FFFFFF"/>
                </a:solidFill>
              </a:defRPr>
            </a:lvl1pPr>
          </a:lstStyle>
          <a:p>
            <a:r>
              <a:rPr lang="en-US" dirty="0" smtClean="0"/>
              <a:t>ALTERNATE COVER OPTION</a:t>
            </a:r>
            <a:endParaRPr lang="en-US" dirty="0"/>
          </a:p>
        </p:txBody>
      </p:sp>
      <p:sp>
        <p:nvSpPr>
          <p:cNvPr id="6" name="Text Placeholder 5"/>
          <p:cNvSpPr>
            <a:spLocks noGrp="1"/>
          </p:cNvSpPr>
          <p:nvPr>
            <p:ph type="body" idx="10" hasCustomPrompt="1"/>
          </p:nvPr>
        </p:nvSpPr>
        <p:spPr>
          <a:xfrm>
            <a:off x="968375" y="2938145"/>
            <a:ext cx="7988299" cy="806450"/>
          </a:xfrm>
        </p:spPr>
        <p:txBody>
          <a:bodyPr anchor="t"/>
          <a:lstStyle>
            <a:lvl1pPr marL="0" indent="0">
              <a:buNone/>
              <a:defRPr sz="3600">
                <a:solidFill>
                  <a:srgbClr val="FFFFFF"/>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cover subtitle</a:t>
            </a:r>
            <a:endParaRPr lang="en-US" dirty="0"/>
          </a:p>
        </p:txBody>
      </p:sp>
      <p:sp>
        <p:nvSpPr>
          <p:cNvPr id="7" name="Text Placeholder 12"/>
          <p:cNvSpPr>
            <a:spLocks noGrp="1"/>
          </p:cNvSpPr>
          <p:nvPr>
            <p:ph type="body" sz="quarter" idx="11" hasCustomPrompt="1"/>
          </p:nvPr>
        </p:nvSpPr>
        <p:spPr>
          <a:xfrm>
            <a:off x="968375" y="4452047"/>
            <a:ext cx="3154362" cy="606425"/>
          </a:xfrm>
        </p:spPr>
        <p:txBody>
          <a:bodyPr/>
          <a:lstStyle>
            <a:lvl1pPr marL="0" indent="0">
              <a:buNone/>
              <a:defRPr sz="1800" baseline="0">
                <a:solidFill>
                  <a:srgbClr val="FFFFFF"/>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 name</a:t>
            </a:r>
          </a:p>
          <a:p>
            <a:pPr lvl="0"/>
            <a:r>
              <a:rPr lang="en-US" dirty="0" smtClean="0"/>
              <a:t>Click to add date</a:t>
            </a:r>
            <a:endParaRPr lang="en-US" dirty="0"/>
          </a:p>
        </p:txBody>
      </p:sp>
      <p:sp>
        <p:nvSpPr>
          <p:cNvPr id="8" name="Text Placeholder 4"/>
          <p:cNvSpPr>
            <a:spLocks noGrp="1"/>
          </p:cNvSpPr>
          <p:nvPr>
            <p:ph type="body" sz="quarter" idx="12" hasCustomPrompt="1"/>
          </p:nvPr>
        </p:nvSpPr>
        <p:spPr>
          <a:xfrm>
            <a:off x="321945" y="6448518"/>
            <a:ext cx="3144837" cy="186598"/>
          </a:xfrm>
        </p:spPr>
        <p:txBody>
          <a:bodyPr/>
          <a:lstStyle>
            <a:lvl1pPr marL="0" indent="0">
              <a:buNone/>
              <a:defRPr sz="1000" baseline="0">
                <a:solidFill>
                  <a:srgbClr val="4C4C4C"/>
                </a:solidFill>
              </a:defRPr>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smtClean="0"/>
              <a:t>Click to add PID#</a:t>
            </a:r>
            <a:endParaRPr lang="en-US" dirty="0"/>
          </a:p>
        </p:txBody>
      </p:sp>
      <p:sp>
        <p:nvSpPr>
          <p:cNvPr id="9" name="TextBox 8"/>
          <p:cNvSpPr txBox="1"/>
          <p:nvPr/>
        </p:nvSpPr>
        <p:spPr>
          <a:xfrm>
            <a:off x="320767" y="6589743"/>
            <a:ext cx="8582371" cy="182562"/>
          </a:xfrm>
          <a:prstGeom prst="rect">
            <a:avLst/>
          </a:prstGeom>
          <a:noFill/>
        </p:spPr>
        <p:txBody>
          <a:bodyPr wrap="none" lIns="0" tIns="0" rIns="0" bIns="0" anchor="b"/>
          <a:lstStyle/>
          <a:p>
            <a:pPr>
              <a:defRPr/>
            </a:pPr>
            <a:r>
              <a:rPr lang="en-US" sz="700" kern="0" spc="-30" dirty="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p>
        </p:txBody>
      </p:sp>
    </p:spTree>
    <p:extLst>
      <p:ext uri="{BB962C8B-B14F-4D97-AF65-F5344CB8AC3E}">
        <p14:creationId xmlns:p14="http://schemas.microsoft.com/office/powerpoint/2010/main" val="808944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Brand Title: SECONDARY">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4"/>
          <p:cNvSpPr/>
          <p:nvPr userDrawn="1"/>
        </p:nvSpPr>
        <p:spPr>
          <a:xfrm>
            <a:off x="0" y="0"/>
            <a:ext cx="9144000" cy="1958975"/>
          </a:xfrm>
          <a:prstGeom prst="rect">
            <a:avLst/>
          </a:prstGeom>
          <a:solidFill>
            <a:schemeClr val="accent4">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ts val="1000"/>
              </a:spcAft>
              <a:defRPr/>
            </a:pPr>
            <a:r>
              <a:rPr lang="en-US" b="1" u="sng" dirty="0">
                <a:solidFill>
                  <a:srgbClr val="000000">
                    <a:lumMod val="75000"/>
                    <a:lumOff val="25000"/>
                  </a:srgbClr>
                </a:solidFill>
              </a:rPr>
              <a:t>IMPORTANT NOTE:</a:t>
            </a:r>
            <a:endParaRPr lang="en-US" dirty="0">
              <a:solidFill>
                <a:srgbClr val="000000">
                  <a:lumMod val="75000"/>
                  <a:lumOff val="25000"/>
                </a:srgbClr>
              </a:solidFill>
            </a:endParaRPr>
          </a:p>
          <a:p>
            <a:pPr algn="just" fontAlgn="base">
              <a:spcBef>
                <a:spcPct val="0"/>
              </a:spcBef>
              <a:spcAft>
                <a:spcPct val="0"/>
              </a:spcAft>
              <a:defRPr/>
            </a:pPr>
            <a:r>
              <a:rPr lang="en-US" sz="1500" dirty="0">
                <a:solidFill>
                  <a:srgbClr val="000000">
                    <a:lumMod val="75000"/>
                    <a:lumOff val="25000"/>
                  </a:srgbClr>
                </a:solidFill>
              </a:rPr>
              <a:t>This Cover slide is specifically designed for Verizon co-brand presentations only.  Under no circumstances should this slide be used for any other purpose.  The Primary option recommends using fully knocked-out logos, while this secondary option allows for full-color logo options.</a:t>
            </a:r>
          </a:p>
          <a:p>
            <a:pPr algn="just" fontAlgn="base">
              <a:spcBef>
                <a:spcPct val="0"/>
              </a:spcBef>
              <a:spcAft>
                <a:spcPct val="0"/>
              </a:spcAft>
              <a:defRPr/>
            </a:pPr>
            <a:endParaRPr lang="en-US" sz="1500" dirty="0">
              <a:solidFill>
                <a:srgbClr val="000000">
                  <a:lumMod val="75000"/>
                  <a:lumOff val="25000"/>
                </a:srgbClr>
              </a:solidFill>
            </a:endParaRPr>
          </a:p>
          <a:p>
            <a:pPr algn="just" fontAlgn="base">
              <a:spcBef>
                <a:spcPct val="0"/>
              </a:spcBef>
              <a:spcAft>
                <a:spcPct val="0"/>
              </a:spcAft>
              <a:defRPr/>
            </a:pPr>
            <a:r>
              <a:rPr lang="en-US" sz="1500" b="1" dirty="0">
                <a:solidFill>
                  <a:srgbClr val="000000">
                    <a:lumMod val="75000"/>
                    <a:lumOff val="25000"/>
                  </a:srgbClr>
                </a:solidFill>
              </a:rPr>
              <a:t>Please note that the sample Verizon Co-Brand Logo Lockup on this slide should be replaced with only an approved Verizon logo lockup prior to release.</a:t>
            </a:r>
          </a:p>
        </p:txBody>
      </p:sp>
      <p:pic>
        <p:nvPicPr>
          <p:cNvPr id="5" name="Picture 5" descr="logo-lockup-color.png"/>
          <p:cNvPicPr>
            <a:picLocks noChangeAspect="1"/>
          </p:cNvPicPr>
          <p:nvPr userDrawn="1"/>
        </p:nvPicPr>
        <p:blipFill>
          <a:blip r:embed="rId3" cstate="print"/>
          <a:srcRect/>
          <a:stretch>
            <a:fillRect/>
          </a:stretch>
        </p:blipFill>
        <p:spPr bwMode="auto">
          <a:xfrm>
            <a:off x="5857875" y="3151188"/>
            <a:ext cx="2063750" cy="546100"/>
          </a:xfrm>
          <a:prstGeom prst="rect">
            <a:avLst/>
          </a:prstGeom>
          <a:noFill/>
          <a:ln w="9525">
            <a:noFill/>
            <a:miter lim="800000"/>
            <a:headEnd/>
            <a:tailEnd/>
          </a:ln>
        </p:spPr>
      </p:pic>
      <p:sp>
        <p:nvSpPr>
          <p:cNvPr id="6" name="TextBox 10"/>
          <p:cNvSpPr txBox="1"/>
          <p:nvPr userDrawn="1"/>
        </p:nvSpPr>
        <p:spPr>
          <a:xfrm>
            <a:off x="228600" y="6675438"/>
            <a:ext cx="8093075" cy="182562"/>
          </a:xfrm>
          <a:prstGeom prst="rect">
            <a:avLst/>
          </a:prstGeom>
          <a:noFill/>
        </p:spPr>
        <p:txBody>
          <a:bodyPr wrap="none" lIns="0" tIns="0" rIns="0" bIns="0"/>
          <a:lstStyle/>
          <a:p>
            <a:pPr>
              <a:defRPr/>
            </a:pPr>
            <a:r>
              <a:rPr lang="en-US" sz="650" dirty="0">
                <a:solidFill>
                  <a:srgbClr val="000000"/>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800" dirty="0">
              <a:solidFill>
                <a:srgbClr val="000000"/>
              </a:solidFill>
            </a:endParaRPr>
          </a:p>
        </p:txBody>
      </p:sp>
      <p:sp>
        <p:nvSpPr>
          <p:cNvPr id="7" name="TextBox 10"/>
          <p:cNvSpPr txBox="1"/>
          <p:nvPr userDrawn="1"/>
        </p:nvSpPr>
        <p:spPr>
          <a:xfrm>
            <a:off x="228600" y="6451600"/>
            <a:ext cx="914400" cy="182563"/>
          </a:xfrm>
          <a:prstGeom prst="rect">
            <a:avLst/>
          </a:prstGeom>
          <a:noFill/>
        </p:spPr>
        <p:txBody>
          <a:bodyPr wrap="none" lIns="0" tIns="0" rIns="0" bIns="0"/>
          <a:lstStyle/>
          <a:p>
            <a:pPr>
              <a:defRPr/>
            </a:pPr>
            <a:r>
              <a:rPr lang="en-US" sz="650" dirty="0">
                <a:solidFill>
                  <a:srgbClr val="000000"/>
                </a:solidFill>
              </a:rPr>
              <a:t>PID#</a:t>
            </a:r>
            <a:endParaRPr lang="en-US" sz="800" dirty="0">
              <a:solidFill>
                <a:srgbClr val="000000"/>
              </a:solidFill>
            </a:endParaRPr>
          </a:p>
        </p:txBody>
      </p:sp>
      <p:sp>
        <p:nvSpPr>
          <p:cNvPr id="2" name="Title 1"/>
          <p:cNvSpPr>
            <a:spLocks noGrp="1"/>
          </p:cNvSpPr>
          <p:nvPr>
            <p:ph type="title"/>
          </p:nvPr>
        </p:nvSpPr>
        <p:spPr>
          <a:xfrm>
            <a:off x="228600" y="2956561"/>
            <a:ext cx="5044440" cy="934720"/>
          </a:xfrm>
        </p:spPr>
        <p:txBody>
          <a:bodyPr/>
          <a:lstStyle>
            <a:lvl1pPr algn="l">
              <a:defRPr sz="2400"/>
            </a:lvl1pPr>
          </a:lstStyle>
          <a:p>
            <a:r>
              <a:rPr lang="en-US" dirty="0" smtClean="0"/>
              <a:t>Click to edit Master title style</a:t>
            </a:r>
            <a:endParaRPr lang="en-US" dirty="0"/>
          </a:p>
        </p:txBody>
      </p:sp>
      <p:sp>
        <p:nvSpPr>
          <p:cNvPr id="3" name="Subtitle 2"/>
          <p:cNvSpPr>
            <a:spLocks noGrp="1"/>
          </p:cNvSpPr>
          <p:nvPr>
            <p:ph type="subTitle" idx="1"/>
          </p:nvPr>
        </p:nvSpPr>
        <p:spPr>
          <a:xfrm>
            <a:off x="228600" y="4399280"/>
            <a:ext cx="5044440" cy="914400"/>
          </a:xfrm>
        </p:spPr>
        <p:txBody>
          <a:bodyPr/>
          <a:lstStyle>
            <a:lvl1pPr marL="0" indent="0" algn="l">
              <a:buNone/>
              <a:defRPr sz="22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985637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Brand Divider: PRIMARY">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TextBox 4"/>
          <p:cNvSpPr txBox="1"/>
          <p:nvPr userDrawn="1"/>
        </p:nvSpPr>
        <p:spPr>
          <a:xfrm>
            <a:off x="228600" y="6675438"/>
            <a:ext cx="8093075" cy="182562"/>
          </a:xfrm>
          <a:prstGeom prst="rect">
            <a:avLst/>
          </a:prstGeom>
          <a:noFill/>
        </p:spPr>
        <p:txBody>
          <a:bodyPr wrap="none" lIns="0" tIns="0" rIns="0" bIns="0"/>
          <a:lstStyle/>
          <a:p>
            <a:pPr>
              <a:defRPr/>
            </a:pPr>
            <a:r>
              <a:rPr lang="en-US" sz="650" dirty="0">
                <a:solidFill>
                  <a:srgbClr val="000000"/>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800" dirty="0">
              <a:solidFill>
                <a:srgbClr val="000000"/>
              </a:solidFill>
            </a:endParaRPr>
          </a:p>
        </p:txBody>
      </p:sp>
      <p:sp>
        <p:nvSpPr>
          <p:cNvPr id="4" name="TextBox 5"/>
          <p:cNvSpPr txBox="1"/>
          <p:nvPr userDrawn="1"/>
        </p:nvSpPr>
        <p:spPr>
          <a:xfrm>
            <a:off x="8650288" y="6675438"/>
            <a:ext cx="274637" cy="182562"/>
          </a:xfrm>
          <a:prstGeom prst="rect">
            <a:avLst/>
          </a:prstGeom>
          <a:noFill/>
        </p:spPr>
        <p:txBody>
          <a:bodyPr wrap="none" lIns="0" tIns="0" rIns="0" bIns="0"/>
          <a:lstStyle/>
          <a:p>
            <a:pPr algn="r">
              <a:defRPr/>
            </a:pPr>
            <a:fld id="{188C4D53-7D88-4F0D-B879-3F363E817A6D}" type="slidenum">
              <a:rPr lang="en-US" sz="650">
                <a:solidFill>
                  <a:srgbClr val="000000"/>
                </a:solidFill>
              </a:rPr>
              <a:pPr algn="r">
                <a:defRPr/>
              </a:pPr>
              <a:t>‹#›</a:t>
            </a:fld>
            <a:endParaRPr lang="en-US" sz="650" dirty="0">
              <a:solidFill>
                <a:srgbClr val="000000"/>
              </a:solidFill>
            </a:endParaRPr>
          </a:p>
        </p:txBody>
      </p:sp>
      <p:pic>
        <p:nvPicPr>
          <p:cNvPr id="5" name="Picture 8"/>
          <p:cNvPicPr>
            <a:picLocks noChangeAspect="1"/>
          </p:cNvPicPr>
          <p:nvPr userDrawn="1"/>
        </p:nvPicPr>
        <p:blipFill>
          <a:blip r:embed="rId3" cstate="print"/>
          <a:srcRect/>
          <a:stretch>
            <a:fillRect/>
          </a:stretch>
        </p:blipFill>
        <p:spPr bwMode="auto">
          <a:xfrm>
            <a:off x="5857875" y="3151188"/>
            <a:ext cx="2063750" cy="546100"/>
          </a:xfrm>
          <a:prstGeom prst="rect">
            <a:avLst/>
          </a:prstGeom>
          <a:noFill/>
          <a:ln w="9525">
            <a:noFill/>
            <a:miter lim="800000"/>
            <a:headEnd/>
            <a:tailEnd/>
          </a:ln>
        </p:spPr>
      </p:pic>
      <p:sp>
        <p:nvSpPr>
          <p:cNvPr id="6" name="Rectangle 6"/>
          <p:cNvSpPr/>
          <p:nvPr userDrawn="1"/>
        </p:nvSpPr>
        <p:spPr>
          <a:xfrm>
            <a:off x="0" y="0"/>
            <a:ext cx="9144000" cy="1958975"/>
          </a:xfrm>
          <a:prstGeom prst="rect">
            <a:avLst/>
          </a:prstGeom>
          <a:solidFill>
            <a:schemeClr val="accent4">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ts val="1000"/>
              </a:spcAft>
              <a:defRPr/>
            </a:pPr>
            <a:r>
              <a:rPr lang="en-US" b="1" u="sng" dirty="0">
                <a:solidFill>
                  <a:srgbClr val="000000">
                    <a:lumMod val="75000"/>
                    <a:lumOff val="25000"/>
                  </a:srgbClr>
                </a:solidFill>
              </a:rPr>
              <a:t>IMPORTANT NOTE:</a:t>
            </a:r>
            <a:endParaRPr lang="en-US" dirty="0">
              <a:solidFill>
                <a:srgbClr val="000000">
                  <a:lumMod val="75000"/>
                  <a:lumOff val="25000"/>
                </a:srgbClr>
              </a:solidFill>
            </a:endParaRPr>
          </a:p>
          <a:p>
            <a:pPr algn="just" fontAlgn="base">
              <a:spcBef>
                <a:spcPct val="0"/>
              </a:spcBef>
              <a:spcAft>
                <a:spcPct val="0"/>
              </a:spcAft>
              <a:defRPr/>
            </a:pPr>
            <a:r>
              <a:rPr lang="en-US" sz="1500" dirty="0">
                <a:solidFill>
                  <a:srgbClr val="000000">
                    <a:lumMod val="75000"/>
                    <a:lumOff val="25000"/>
                  </a:srgbClr>
                </a:solidFill>
              </a:rPr>
              <a:t>This Divider slide is specifically designed for Verizon co-brand presentations only.  Under no circumstances should this slide be used for any other purpose.  The Primary option recommends using fully knocked-out logos, while this secondary option allows for full-color logo options.</a:t>
            </a:r>
          </a:p>
          <a:p>
            <a:pPr algn="just" fontAlgn="base">
              <a:spcBef>
                <a:spcPct val="0"/>
              </a:spcBef>
              <a:spcAft>
                <a:spcPct val="0"/>
              </a:spcAft>
              <a:defRPr/>
            </a:pPr>
            <a:endParaRPr lang="en-US" sz="1500" dirty="0">
              <a:solidFill>
                <a:srgbClr val="000000">
                  <a:lumMod val="75000"/>
                  <a:lumOff val="25000"/>
                </a:srgbClr>
              </a:solidFill>
            </a:endParaRPr>
          </a:p>
          <a:p>
            <a:pPr algn="just" fontAlgn="base">
              <a:spcBef>
                <a:spcPct val="0"/>
              </a:spcBef>
              <a:spcAft>
                <a:spcPct val="0"/>
              </a:spcAft>
              <a:defRPr/>
            </a:pPr>
            <a:r>
              <a:rPr lang="en-US" sz="1500" b="1" dirty="0">
                <a:solidFill>
                  <a:srgbClr val="000000">
                    <a:lumMod val="75000"/>
                    <a:lumOff val="25000"/>
                  </a:srgbClr>
                </a:solidFill>
              </a:rPr>
              <a:t>Please note that the sample Verizon Co-Brand Logo Lockup on this slide should be replaced with only an approved Verizon logo lockup prior to release.</a:t>
            </a:r>
          </a:p>
        </p:txBody>
      </p:sp>
      <p:sp>
        <p:nvSpPr>
          <p:cNvPr id="2" name="Title 1"/>
          <p:cNvSpPr>
            <a:spLocks noGrp="1"/>
          </p:cNvSpPr>
          <p:nvPr>
            <p:ph type="title"/>
          </p:nvPr>
        </p:nvSpPr>
        <p:spPr>
          <a:xfrm>
            <a:off x="228600" y="2956560"/>
            <a:ext cx="5010912" cy="934720"/>
          </a:xfrm>
        </p:spPr>
        <p:txBody>
          <a:bodyPr/>
          <a:lstStyle>
            <a:lvl1pPr algn="l">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191622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Brand Divider: SECONDARY">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TextBox 4"/>
          <p:cNvSpPr txBox="1"/>
          <p:nvPr userDrawn="1"/>
        </p:nvSpPr>
        <p:spPr>
          <a:xfrm>
            <a:off x="228600" y="6675438"/>
            <a:ext cx="8093075" cy="182562"/>
          </a:xfrm>
          <a:prstGeom prst="rect">
            <a:avLst/>
          </a:prstGeom>
          <a:noFill/>
        </p:spPr>
        <p:txBody>
          <a:bodyPr wrap="none" lIns="0" tIns="0" rIns="0" bIns="0"/>
          <a:lstStyle/>
          <a:p>
            <a:pPr>
              <a:defRPr/>
            </a:pPr>
            <a:r>
              <a:rPr lang="en-US" sz="650" dirty="0">
                <a:solidFill>
                  <a:srgbClr val="000000"/>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800" dirty="0">
              <a:solidFill>
                <a:srgbClr val="000000"/>
              </a:solidFill>
            </a:endParaRPr>
          </a:p>
        </p:txBody>
      </p:sp>
      <p:sp>
        <p:nvSpPr>
          <p:cNvPr id="4" name="TextBox 5"/>
          <p:cNvSpPr txBox="1"/>
          <p:nvPr userDrawn="1"/>
        </p:nvSpPr>
        <p:spPr>
          <a:xfrm>
            <a:off x="8650288" y="6675438"/>
            <a:ext cx="274637" cy="182562"/>
          </a:xfrm>
          <a:prstGeom prst="rect">
            <a:avLst/>
          </a:prstGeom>
          <a:noFill/>
        </p:spPr>
        <p:txBody>
          <a:bodyPr wrap="none" lIns="0" tIns="0" rIns="0" bIns="0"/>
          <a:lstStyle/>
          <a:p>
            <a:pPr algn="r">
              <a:defRPr/>
            </a:pPr>
            <a:fld id="{B1B3E271-6D28-4119-A97D-9700C27E4E35}" type="slidenum">
              <a:rPr lang="en-US" sz="650">
                <a:solidFill>
                  <a:srgbClr val="000000"/>
                </a:solidFill>
              </a:rPr>
              <a:pPr algn="r">
                <a:defRPr/>
              </a:pPr>
              <a:t>‹#›</a:t>
            </a:fld>
            <a:endParaRPr lang="en-US" sz="650" dirty="0">
              <a:solidFill>
                <a:srgbClr val="000000"/>
              </a:solidFill>
            </a:endParaRPr>
          </a:p>
        </p:txBody>
      </p:sp>
      <p:pic>
        <p:nvPicPr>
          <p:cNvPr id="5" name="Picture 8"/>
          <p:cNvPicPr>
            <a:picLocks noChangeAspect="1"/>
          </p:cNvPicPr>
          <p:nvPr userDrawn="1"/>
        </p:nvPicPr>
        <p:blipFill>
          <a:blip r:embed="rId3" cstate="print"/>
          <a:srcRect/>
          <a:stretch>
            <a:fillRect/>
          </a:stretch>
        </p:blipFill>
        <p:spPr bwMode="auto">
          <a:xfrm>
            <a:off x="5857875" y="3151188"/>
            <a:ext cx="2063750" cy="546100"/>
          </a:xfrm>
          <a:prstGeom prst="rect">
            <a:avLst/>
          </a:prstGeom>
          <a:noFill/>
          <a:ln w="9525">
            <a:noFill/>
            <a:miter lim="800000"/>
            <a:headEnd/>
            <a:tailEnd/>
          </a:ln>
        </p:spPr>
      </p:pic>
      <p:sp>
        <p:nvSpPr>
          <p:cNvPr id="6" name="Rectangle 6"/>
          <p:cNvSpPr/>
          <p:nvPr userDrawn="1"/>
        </p:nvSpPr>
        <p:spPr>
          <a:xfrm>
            <a:off x="0" y="0"/>
            <a:ext cx="9144000" cy="1958975"/>
          </a:xfrm>
          <a:prstGeom prst="rect">
            <a:avLst/>
          </a:prstGeom>
          <a:solidFill>
            <a:schemeClr val="accent4">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ts val="1000"/>
              </a:spcAft>
              <a:defRPr/>
            </a:pPr>
            <a:r>
              <a:rPr lang="en-US" b="1" u="sng" dirty="0">
                <a:solidFill>
                  <a:srgbClr val="000000">
                    <a:lumMod val="75000"/>
                    <a:lumOff val="25000"/>
                  </a:srgbClr>
                </a:solidFill>
              </a:rPr>
              <a:t>IMPORTANT NOTE:</a:t>
            </a:r>
            <a:endParaRPr lang="en-US" dirty="0">
              <a:solidFill>
                <a:srgbClr val="000000">
                  <a:lumMod val="75000"/>
                  <a:lumOff val="25000"/>
                </a:srgbClr>
              </a:solidFill>
            </a:endParaRPr>
          </a:p>
          <a:p>
            <a:pPr algn="just" fontAlgn="base">
              <a:spcBef>
                <a:spcPct val="0"/>
              </a:spcBef>
              <a:spcAft>
                <a:spcPct val="0"/>
              </a:spcAft>
              <a:defRPr/>
            </a:pPr>
            <a:r>
              <a:rPr lang="en-US" sz="1500" dirty="0">
                <a:solidFill>
                  <a:srgbClr val="000000">
                    <a:lumMod val="75000"/>
                    <a:lumOff val="25000"/>
                  </a:srgbClr>
                </a:solidFill>
              </a:rPr>
              <a:t>This Divider slide is specifically designed for Verizon co-brand presentations only.  Under no circumstances should this slide be used for any other purpose.  The Primary option recommends using fully knocked-out logos, while this secondary option allows for full-color logo options.</a:t>
            </a:r>
          </a:p>
          <a:p>
            <a:pPr algn="just" fontAlgn="base">
              <a:spcBef>
                <a:spcPct val="0"/>
              </a:spcBef>
              <a:spcAft>
                <a:spcPct val="0"/>
              </a:spcAft>
              <a:defRPr/>
            </a:pPr>
            <a:endParaRPr lang="en-US" sz="1500" dirty="0">
              <a:solidFill>
                <a:srgbClr val="000000">
                  <a:lumMod val="75000"/>
                  <a:lumOff val="25000"/>
                </a:srgbClr>
              </a:solidFill>
            </a:endParaRPr>
          </a:p>
          <a:p>
            <a:pPr algn="just" fontAlgn="base">
              <a:spcBef>
                <a:spcPct val="0"/>
              </a:spcBef>
              <a:spcAft>
                <a:spcPct val="0"/>
              </a:spcAft>
              <a:defRPr/>
            </a:pPr>
            <a:r>
              <a:rPr lang="en-US" sz="1500" b="1" dirty="0">
                <a:solidFill>
                  <a:srgbClr val="000000">
                    <a:lumMod val="75000"/>
                    <a:lumOff val="25000"/>
                  </a:srgbClr>
                </a:solidFill>
              </a:rPr>
              <a:t>Please note that the sample Verizon Co-Brand Logo Lockup on this slide should be replaced with only an approved Verizon logo lockup prior to release.</a:t>
            </a:r>
          </a:p>
        </p:txBody>
      </p:sp>
      <p:pic>
        <p:nvPicPr>
          <p:cNvPr id="7" name="Picture 9" descr="logo-lockup-color.png"/>
          <p:cNvPicPr>
            <a:picLocks noChangeAspect="1"/>
          </p:cNvPicPr>
          <p:nvPr userDrawn="1"/>
        </p:nvPicPr>
        <p:blipFill>
          <a:blip r:embed="rId4" cstate="print"/>
          <a:srcRect/>
          <a:stretch>
            <a:fillRect/>
          </a:stretch>
        </p:blipFill>
        <p:spPr bwMode="auto">
          <a:xfrm>
            <a:off x="5857875" y="3151188"/>
            <a:ext cx="2063750" cy="546100"/>
          </a:xfrm>
          <a:prstGeom prst="rect">
            <a:avLst/>
          </a:prstGeom>
          <a:noFill/>
          <a:ln w="9525">
            <a:noFill/>
            <a:miter lim="800000"/>
            <a:headEnd/>
            <a:tailEnd/>
          </a:ln>
        </p:spPr>
      </p:pic>
      <p:sp>
        <p:nvSpPr>
          <p:cNvPr id="2" name="Title 1"/>
          <p:cNvSpPr>
            <a:spLocks noGrp="1"/>
          </p:cNvSpPr>
          <p:nvPr>
            <p:ph type="title"/>
          </p:nvPr>
        </p:nvSpPr>
        <p:spPr>
          <a:xfrm>
            <a:off x="228600" y="2956560"/>
            <a:ext cx="5010912" cy="934720"/>
          </a:xfrm>
        </p:spPr>
        <p:txBody>
          <a:bodyPr/>
          <a:lstStyle>
            <a:lvl1pPr algn="l">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50957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Co-Brand Content: PRIMARY">
    <p:spTree>
      <p:nvGrpSpPr>
        <p:cNvPr id="1" name=""/>
        <p:cNvGrpSpPr/>
        <p:nvPr/>
      </p:nvGrpSpPr>
      <p:grpSpPr>
        <a:xfrm>
          <a:off x="0" y="0"/>
          <a:ext cx="0" cy="0"/>
          <a:chOff x="0" y="0"/>
          <a:chExt cx="0" cy="0"/>
        </a:xfrm>
      </p:grpSpPr>
      <p:sp>
        <p:nvSpPr>
          <p:cNvPr id="4" name="TextBox 3"/>
          <p:cNvSpPr txBox="1"/>
          <p:nvPr userDrawn="1"/>
        </p:nvSpPr>
        <p:spPr>
          <a:xfrm>
            <a:off x="228600" y="6675438"/>
            <a:ext cx="8093075" cy="182562"/>
          </a:xfrm>
          <a:prstGeom prst="rect">
            <a:avLst/>
          </a:prstGeom>
          <a:noFill/>
        </p:spPr>
        <p:txBody>
          <a:bodyPr wrap="none" lIns="0" tIns="0" rIns="0" bIns="0"/>
          <a:lstStyle/>
          <a:p>
            <a:pPr>
              <a:defRPr/>
            </a:pPr>
            <a:r>
              <a:rPr lang="en-US" sz="650" dirty="0">
                <a:solidFill>
                  <a:srgbClr val="000000"/>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800" dirty="0">
              <a:solidFill>
                <a:srgbClr val="000000"/>
              </a:solidFill>
            </a:endParaRPr>
          </a:p>
        </p:txBody>
      </p:sp>
      <p:sp>
        <p:nvSpPr>
          <p:cNvPr id="5" name="TextBox 4"/>
          <p:cNvSpPr txBox="1"/>
          <p:nvPr userDrawn="1"/>
        </p:nvSpPr>
        <p:spPr>
          <a:xfrm>
            <a:off x="8650288" y="6675438"/>
            <a:ext cx="274637" cy="182562"/>
          </a:xfrm>
          <a:prstGeom prst="rect">
            <a:avLst/>
          </a:prstGeom>
          <a:noFill/>
        </p:spPr>
        <p:txBody>
          <a:bodyPr wrap="none" lIns="0" tIns="0" rIns="0" bIns="0"/>
          <a:lstStyle/>
          <a:p>
            <a:pPr algn="r">
              <a:defRPr/>
            </a:pPr>
            <a:fld id="{B1CB5E26-088C-4E32-AED8-304C08F36191}" type="slidenum">
              <a:rPr lang="en-US" sz="650">
                <a:solidFill>
                  <a:srgbClr val="000000"/>
                </a:solidFill>
              </a:rPr>
              <a:pPr algn="r">
                <a:defRPr/>
              </a:pPr>
              <a:t>‹#›</a:t>
            </a:fld>
            <a:endParaRPr lang="en-US" sz="650" dirty="0">
              <a:solidFill>
                <a:srgbClr val="000000"/>
              </a:solidFill>
            </a:endParaRPr>
          </a:p>
        </p:txBody>
      </p:sp>
      <p:pic>
        <p:nvPicPr>
          <p:cNvPr id="6" name="Picture 7"/>
          <p:cNvPicPr>
            <a:picLocks noChangeAspect="1"/>
          </p:cNvPicPr>
          <p:nvPr userDrawn="1"/>
        </p:nvPicPr>
        <p:blipFill>
          <a:blip r:embed="rId2" cstate="print"/>
          <a:srcRect/>
          <a:stretch>
            <a:fillRect/>
          </a:stretch>
        </p:blipFill>
        <p:spPr bwMode="auto">
          <a:xfrm>
            <a:off x="487363" y="423863"/>
            <a:ext cx="2062162" cy="544512"/>
          </a:xfrm>
          <a:prstGeom prst="rect">
            <a:avLst/>
          </a:prstGeom>
          <a:noFill/>
          <a:ln w="9525">
            <a:noFill/>
            <a:miter lim="800000"/>
            <a:headEnd/>
            <a:tailEnd/>
          </a:ln>
        </p:spPr>
      </p:pic>
      <p:sp>
        <p:nvSpPr>
          <p:cNvPr id="7" name="Rectangle 9"/>
          <p:cNvSpPr/>
          <p:nvPr userDrawn="1"/>
        </p:nvSpPr>
        <p:spPr>
          <a:xfrm>
            <a:off x="0" y="4899025"/>
            <a:ext cx="9144000" cy="1958975"/>
          </a:xfrm>
          <a:prstGeom prst="rect">
            <a:avLst/>
          </a:prstGeom>
          <a:solidFill>
            <a:schemeClr val="accent4">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ts val="1000"/>
              </a:spcAft>
              <a:defRPr/>
            </a:pPr>
            <a:r>
              <a:rPr lang="en-US" b="1" u="sng" dirty="0">
                <a:solidFill>
                  <a:srgbClr val="000000">
                    <a:lumMod val="75000"/>
                    <a:lumOff val="25000"/>
                  </a:srgbClr>
                </a:solidFill>
              </a:rPr>
              <a:t>IMPORTANT NOTE:</a:t>
            </a:r>
            <a:endParaRPr lang="en-US" dirty="0">
              <a:solidFill>
                <a:srgbClr val="000000">
                  <a:lumMod val="75000"/>
                  <a:lumOff val="25000"/>
                </a:srgbClr>
              </a:solidFill>
            </a:endParaRPr>
          </a:p>
          <a:p>
            <a:pPr algn="just" fontAlgn="base">
              <a:spcBef>
                <a:spcPct val="0"/>
              </a:spcBef>
              <a:spcAft>
                <a:spcPct val="0"/>
              </a:spcAft>
              <a:defRPr/>
            </a:pPr>
            <a:r>
              <a:rPr lang="en-US" sz="1500" dirty="0">
                <a:solidFill>
                  <a:srgbClr val="000000">
                    <a:lumMod val="75000"/>
                    <a:lumOff val="25000"/>
                  </a:srgbClr>
                </a:solidFill>
              </a:rPr>
              <a:t>This Body Content slide is specifically designed for Verizon co-brand presentations only.  Under no circumstances should this slide be used for any other purpose.  The Primary option recommends using fully knocked-out logos, while this secondary option allows for full-color logo options.</a:t>
            </a:r>
          </a:p>
          <a:p>
            <a:pPr algn="just" fontAlgn="base">
              <a:spcBef>
                <a:spcPct val="0"/>
              </a:spcBef>
              <a:spcAft>
                <a:spcPct val="0"/>
              </a:spcAft>
              <a:defRPr/>
            </a:pPr>
            <a:endParaRPr lang="en-US" sz="1500" dirty="0">
              <a:solidFill>
                <a:srgbClr val="000000">
                  <a:lumMod val="75000"/>
                  <a:lumOff val="25000"/>
                </a:srgbClr>
              </a:solidFill>
            </a:endParaRPr>
          </a:p>
          <a:p>
            <a:pPr algn="just" fontAlgn="base">
              <a:spcBef>
                <a:spcPct val="0"/>
              </a:spcBef>
              <a:spcAft>
                <a:spcPct val="0"/>
              </a:spcAft>
              <a:defRPr/>
            </a:pPr>
            <a:r>
              <a:rPr lang="en-US" sz="1500" b="1" dirty="0">
                <a:solidFill>
                  <a:srgbClr val="000000">
                    <a:lumMod val="75000"/>
                    <a:lumOff val="25000"/>
                  </a:srgbClr>
                </a:solidFill>
              </a:rPr>
              <a:t>Please note that the sample Verizon Co-Brand Logo Lockup on this slide should be replaced with only an approved Verizon logo lockup prior to release.</a:t>
            </a:r>
          </a:p>
        </p:txBody>
      </p:sp>
      <p:sp>
        <p:nvSpPr>
          <p:cNvPr id="2" name="Title 1"/>
          <p:cNvSpPr>
            <a:spLocks noGrp="1"/>
          </p:cNvSpPr>
          <p:nvPr>
            <p:ph type="title"/>
          </p:nvPr>
        </p:nvSpPr>
        <p:spPr>
          <a:xfrm>
            <a:off x="3035808" y="411480"/>
            <a:ext cx="5879592" cy="576263"/>
          </a:xfrm>
        </p:spPr>
        <p:txBody>
          <a:bodyPr/>
          <a:lstStyle>
            <a:lvl1pPr algn="r">
              <a:defRPr sz="2400"/>
            </a:lvl1pPr>
          </a:lstStyle>
          <a:p>
            <a:r>
              <a:rPr lang="en-US" dirty="0"/>
              <a:t>Click to edit Master title style</a:t>
            </a:r>
          </a:p>
        </p:txBody>
      </p:sp>
      <p:sp>
        <p:nvSpPr>
          <p:cNvPr id="3" name="Content Placeholder 2"/>
          <p:cNvSpPr>
            <a:spLocks noGrp="1"/>
          </p:cNvSpPr>
          <p:nvPr>
            <p:ph idx="1"/>
          </p:nvPr>
        </p:nvSpPr>
        <p:spPr>
          <a:xfrm>
            <a:off x="228600" y="1645920"/>
            <a:ext cx="8686800" cy="4572000"/>
          </a:xfrm>
          <a:noFill/>
          <a:ln w="9525">
            <a:noFill/>
            <a:miter lim="800000"/>
            <a:headEnd/>
            <a:tailEnd/>
          </a:ln>
        </p:spPr>
        <p:txBody>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7337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1_Co-Brand Content: PRIMARY">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TextBox 3"/>
          <p:cNvSpPr txBox="1"/>
          <p:nvPr userDrawn="1"/>
        </p:nvSpPr>
        <p:spPr>
          <a:xfrm>
            <a:off x="228600" y="6675438"/>
            <a:ext cx="8093075" cy="182562"/>
          </a:xfrm>
          <a:prstGeom prst="rect">
            <a:avLst/>
          </a:prstGeom>
          <a:noFill/>
        </p:spPr>
        <p:txBody>
          <a:bodyPr wrap="none" lIns="0" tIns="0" rIns="0" bIns="0"/>
          <a:lstStyle/>
          <a:p>
            <a:pPr>
              <a:defRPr/>
            </a:pPr>
            <a:r>
              <a:rPr lang="en-US" sz="650" dirty="0">
                <a:solidFill>
                  <a:srgbClr val="000000"/>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800" dirty="0">
              <a:solidFill>
                <a:srgbClr val="000000"/>
              </a:solidFill>
            </a:endParaRPr>
          </a:p>
        </p:txBody>
      </p:sp>
      <p:sp>
        <p:nvSpPr>
          <p:cNvPr id="5" name="TextBox 4"/>
          <p:cNvSpPr txBox="1"/>
          <p:nvPr userDrawn="1"/>
        </p:nvSpPr>
        <p:spPr>
          <a:xfrm>
            <a:off x="8650288" y="6675438"/>
            <a:ext cx="274637" cy="182562"/>
          </a:xfrm>
          <a:prstGeom prst="rect">
            <a:avLst/>
          </a:prstGeom>
          <a:noFill/>
        </p:spPr>
        <p:txBody>
          <a:bodyPr wrap="none" lIns="0" tIns="0" rIns="0" bIns="0"/>
          <a:lstStyle/>
          <a:p>
            <a:pPr algn="r">
              <a:defRPr/>
            </a:pPr>
            <a:fld id="{CBA89ADD-3B7E-4A58-B161-8012D6A50992}" type="slidenum">
              <a:rPr lang="en-US" sz="650">
                <a:solidFill>
                  <a:srgbClr val="000000"/>
                </a:solidFill>
              </a:rPr>
              <a:pPr algn="r">
                <a:defRPr/>
              </a:pPr>
              <a:t>‹#›</a:t>
            </a:fld>
            <a:endParaRPr lang="en-US" sz="650" dirty="0">
              <a:solidFill>
                <a:srgbClr val="000000"/>
              </a:solidFill>
            </a:endParaRPr>
          </a:p>
        </p:txBody>
      </p:sp>
      <p:pic>
        <p:nvPicPr>
          <p:cNvPr id="6" name="Picture 7"/>
          <p:cNvPicPr>
            <a:picLocks noChangeAspect="1"/>
          </p:cNvPicPr>
          <p:nvPr userDrawn="1"/>
        </p:nvPicPr>
        <p:blipFill>
          <a:blip r:embed="rId3" cstate="print"/>
          <a:srcRect/>
          <a:stretch>
            <a:fillRect/>
          </a:stretch>
        </p:blipFill>
        <p:spPr bwMode="auto">
          <a:xfrm>
            <a:off x="487363" y="423863"/>
            <a:ext cx="2062162" cy="544512"/>
          </a:xfrm>
          <a:prstGeom prst="rect">
            <a:avLst/>
          </a:prstGeom>
          <a:noFill/>
          <a:ln w="9525">
            <a:noFill/>
            <a:miter lim="800000"/>
            <a:headEnd/>
            <a:tailEnd/>
          </a:ln>
        </p:spPr>
      </p:pic>
      <p:pic>
        <p:nvPicPr>
          <p:cNvPr id="7" name="Picture 8" descr="logo-lockup-color.png"/>
          <p:cNvPicPr>
            <a:picLocks noChangeAspect="1"/>
          </p:cNvPicPr>
          <p:nvPr userDrawn="1"/>
        </p:nvPicPr>
        <p:blipFill>
          <a:blip r:embed="rId4" cstate="print"/>
          <a:srcRect/>
          <a:stretch>
            <a:fillRect/>
          </a:stretch>
        </p:blipFill>
        <p:spPr bwMode="auto">
          <a:xfrm>
            <a:off x="487363" y="411163"/>
            <a:ext cx="2062162" cy="546100"/>
          </a:xfrm>
          <a:prstGeom prst="rect">
            <a:avLst/>
          </a:prstGeom>
          <a:noFill/>
          <a:ln w="9525">
            <a:noFill/>
            <a:miter lim="800000"/>
            <a:headEnd/>
            <a:tailEnd/>
          </a:ln>
        </p:spPr>
      </p:pic>
      <p:sp>
        <p:nvSpPr>
          <p:cNvPr id="8" name="Rectangle 9"/>
          <p:cNvSpPr/>
          <p:nvPr userDrawn="1"/>
        </p:nvSpPr>
        <p:spPr>
          <a:xfrm>
            <a:off x="0" y="4899025"/>
            <a:ext cx="9144000" cy="1958975"/>
          </a:xfrm>
          <a:prstGeom prst="rect">
            <a:avLst/>
          </a:prstGeom>
          <a:solidFill>
            <a:schemeClr val="accent4">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ts val="1000"/>
              </a:spcAft>
              <a:defRPr/>
            </a:pPr>
            <a:r>
              <a:rPr lang="en-US" b="1" u="sng" dirty="0">
                <a:solidFill>
                  <a:srgbClr val="000000">
                    <a:lumMod val="75000"/>
                    <a:lumOff val="25000"/>
                  </a:srgbClr>
                </a:solidFill>
              </a:rPr>
              <a:t>IMPORTANT NOTE:</a:t>
            </a:r>
            <a:endParaRPr lang="en-US" dirty="0">
              <a:solidFill>
                <a:srgbClr val="000000">
                  <a:lumMod val="75000"/>
                  <a:lumOff val="25000"/>
                </a:srgbClr>
              </a:solidFill>
            </a:endParaRPr>
          </a:p>
          <a:p>
            <a:pPr algn="just" fontAlgn="base">
              <a:spcBef>
                <a:spcPct val="0"/>
              </a:spcBef>
              <a:spcAft>
                <a:spcPct val="0"/>
              </a:spcAft>
              <a:defRPr/>
            </a:pPr>
            <a:r>
              <a:rPr lang="en-US" sz="1500" dirty="0">
                <a:solidFill>
                  <a:srgbClr val="000000">
                    <a:lumMod val="75000"/>
                    <a:lumOff val="25000"/>
                  </a:srgbClr>
                </a:solidFill>
              </a:rPr>
              <a:t>This Body Content slide is specifically designed for Verizon co-brand presentations only.  Under no circumstances should this slide be used for any other purpose.  The Primary option recommends using fully knocked-out logos, while this secondary option allows for full-color logo options.</a:t>
            </a:r>
          </a:p>
          <a:p>
            <a:pPr algn="just" fontAlgn="base">
              <a:spcBef>
                <a:spcPct val="0"/>
              </a:spcBef>
              <a:spcAft>
                <a:spcPct val="0"/>
              </a:spcAft>
              <a:defRPr/>
            </a:pPr>
            <a:endParaRPr lang="en-US" sz="1500" dirty="0">
              <a:solidFill>
                <a:srgbClr val="000000">
                  <a:lumMod val="75000"/>
                  <a:lumOff val="25000"/>
                </a:srgbClr>
              </a:solidFill>
            </a:endParaRPr>
          </a:p>
          <a:p>
            <a:pPr algn="just" fontAlgn="base">
              <a:spcBef>
                <a:spcPct val="0"/>
              </a:spcBef>
              <a:spcAft>
                <a:spcPct val="0"/>
              </a:spcAft>
              <a:defRPr/>
            </a:pPr>
            <a:r>
              <a:rPr lang="en-US" sz="1500" b="1" dirty="0">
                <a:solidFill>
                  <a:srgbClr val="000000">
                    <a:lumMod val="75000"/>
                    <a:lumOff val="25000"/>
                  </a:srgbClr>
                </a:solidFill>
              </a:rPr>
              <a:t>Please note that the sample Verizon Co-Brand Logo Lockup on this slide should be replaced with only an approved Verizon logo lockup prior to release.</a:t>
            </a:r>
          </a:p>
        </p:txBody>
      </p:sp>
      <p:sp>
        <p:nvSpPr>
          <p:cNvPr id="2" name="Title 1"/>
          <p:cNvSpPr>
            <a:spLocks noGrp="1"/>
          </p:cNvSpPr>
          <p:nvPr>
            <p:ph type="title"/>
          </p:nvPr>
        </p:nvSpPr>
        <p:spPr>
          <a:xfrm>
            <a:off x="3035808" y="201705"/>
            <a:ext cx="5879592" cy="987743"/>
          </a:xfrm>
        </p:spPr>
        <p:txBody>
          <a:bodyPr/>
          <a:lstStyle>
            <a:lvl1pPr algn="r">
              <a:defRPr sz="2400"/>
            </a:lvl1pPr>
          </a:lstStyle>
          <a:p>
            <a:r>
              <a:rPr lang="en-US" dirty="0"/>
              <a:t>Click to edit Master title style</a:t>
            </a:r>
          </a:p>
        </p:txBody>
      </p:sp>
      <p:sp>
        <p:nvSpPr>
          <p:cNvPr id="3" name="Content Placeholder 2"/>
          <p:cNvSpPr>
            <a:spLocks noGrp="1"/>
          </p:cNvSpPr>
          <p:nvPr>
            <p:ph idx="1"/>
          </p:nvPr>
        </p:nvSpPr>
        <p:spPr>
          <a:xfrm>
            <a:off x="228600" y="1645920"/>
            <a:ext cx="8686800" cy="4572000"/>
          </a:xfrm>
          <a:noFill/>
          <a:ln w="9525">
            <a:noFill/>
            <a:miter lim="800000"/>
            <a:headEnd/>
            <a:tailEnd/>
          </a:ln>
        </p:spPr>
        <p:txBody>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0212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1">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4438" y="2910841"/>
            <a:ext cx="8506768" cy="934720"/>
          </a:xfrm>
        </p:spPr>
        <p:txBody>
          <a:bodyPr anchor="b"/>
          <a:lstStyle>
            <a:lvl1pPr algn="l">
              <a:defRPr sz="4500" baseline="0">
                <a:solidFill>
                  <a:srgbClr val="4C4C4C"/>
                </a:solidFill>
              </a:defRPr>
            </a:lvl1pPr>
          </a:lstStyle>
          <a:p>
            <a:r>
              <a:rPr lang="en-US" dirty="0" smtClean="0"/>
              <a:t>CLICK TO EDIT COVER TITLE</a:t>
            </a:r>
            <a:endParaRPr lang="en-US" dirty="0"/>
          </a:p>
        </p:txBody>
      </p:sp>
      <p:sp>
        <p:nvSpPr>
          <p:cNvPr id="3" name="Subtitle 2"/>
          <p:cNvSpPr>
            <a:spLocks noGrp="1"/>
          </p:cNvSpPr>
          <p:nvPr>
            <p:ph type="subTitle" idx="1" hasCustomPrompt="1"/>
          </p:nvPr>
        </p:nvSpPr>
        <p:spPr>
          <a:xfrm>
            <a:off x="319973" y="3867369"/>
            <a:ext cx="8501234" cy="914400"/>
          </a:xfrm>
        </p:spPr>
        <p:txBody>
          <a:bodyPr/>
          <a:lstStyle>
            <a:lvl1pPr marL="0" indent="0" algn="l">
              <a:buNone/>
              <a:defRPr sz="3600" b="0" baseline="0">
                <a:solidFill>
                  <a:srgbClr val="4C4C4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cover subtitle</a:t>
            </a:r>
            <a:endParaRPr lang="en-US" dirty="0"/>
          </a:p>
        </p:txBody>
      </p:sp>
      <p:sp>
        <p:nvSpPr>
          <p:cNvPr id="12" name="TextBox 11"/>
          <p:cNvSpPr txBox="1"/>
          <p:nvPr userDrawn="1"/>
        </p:nvSpPr>
        <p:spPr>
          <a:xfrm>
            <a:off x="320767" y="6589743"/>
            <a:ext cx="8582371" cy="182562"/>
          </a:xfrm>
          <a:prstGeom prst="rect">
            <a:avLst/>
          </a:prstGeom>
          <a:noFill/>
        </p:spPr>
        <p:txBody>
          <a:bodyPr wrap="none" lIns="0" tIns="0" rIns="0" bIns="0" anchor="b"/>
          <a:lstStyle/>
          <a:p>
            <a:pPr>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
        <p:nvSpPr>
          <p:cNvPr id="13" name="Text Placeholder 12"/>
          <p:cNvSpPr>
            <a:spLocks noGrp="1"/>
          </p:cNvSpPr>
          <p:nvPr>
            <p:ph type="body" sz="quarter" idx="10" hasCustomPrompt="1"/>
          </p:nvPr>
        </p:nvSpPr>
        <p:spPr>
          <a:xfrm>
            <a:off x="322381" y="5404547"/>
            <a:ext cx="3154362" cy="606425"/>
          </a:xfrm>
        </p:spPr>
        <p:txBody>
          <a:bodyPr/>
          <a:lstStyle>
            <a:lvl1pPr marL="0" indent="0">
              <a:buNone/>
              <a:defRPr sz="1800" baseline="0">
                <a:solidFill>
                  <a:srgbClr val="4C4C4C"/>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a:t>
            </a:r>
          </a:p>
          <a:p>
            <a:pPr lvl="0"/>
            <a:r>
              <a:rPr lang="en-US" dirty="0" smtClean="0"/>
              <a:t>Click to add date</a:t>
            </a:r>
            <a:endParaRPr lang="en-US" dirty="0"/>
          </a:p>
        </p:txBody>
      </p:sp>
      <p:sp>
        <p:nvSpPr>
          <p:cNvPr id="5" name="Text Placeholder 4"/>
          <p:cNvSpPr>
            <a:spLocks noGrp="1"/>
          </p:cNvSpPr>
          <p:nvPr>
            <p:ph type="body" sz="quarter" idx="11" hasCustomPrompt="1"/>
          </p:nvPr>
        </p:nvSpPr>
        <p:spPr>
          <a:xfrm>
            <a:off x="314438" y="6290403"/>
            <a:ext cx="3144837" cy="186598"/>
          </a:xfrm>
        </p:spPr>
        <p:txBody>
          <a:bodyPr/>
          <a:lstStyle>
            <a:lvl1pPr marL="0" indent="0">
              <a:buNone/>
              <a:defRPr sz="1000" baseline="0"/>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smtClean="0"/>
              <a:t>Click to add PID#</a:t>
            </a:r>
            <a:endParaRPr lang="en-US" dirty="0"/>
          </a:p>
        </p:txBody>
      </p:sp>
    </p:spTree>
    <p:extLst>
      <p:ext uri="{BB962C8B-B14F-4D97-AF65-F5344CB8AC3E}">
        <p14:creationId xmlns:p14="http://schemas.microsoft.com/office/powerpoint/2010/main" val="2948089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Layout: Option #2">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8315" y="2049144"/>
            <a:ext cx="7988359" cy="886299"/>
          </a:xfrm>
        </p:spPr>
        <p:txBody>
          <a:bodyPr anchor="b"/>
          <a:lstStyle>
            <a:lvl1pPr>
              <a:defRPr sz="4500" baseline="0">
                <a:solidFill>
                  <a:srgbClr val="FFFFFF"/>
                </a:solidFill>
              </a:defRPr>
            </a:lvl1pPr>
          </a:lstStyle>
          <a:p>
            <a:r>
              <a:rPr lang="en-US" dirty="0" smtClean="0"/>
              <a:t>ALTERNATE COVER OPTION</a:t>
            </a:r>
            <a:endParaRPr lang="en-US" dirty="0"/>
          </a:p>
        </p:txBody>
      </p:sp>
      <p:sp>
        <p:nvSpPr>
          <p:cNvPr id="6" name="Text Placeholder 5"/>
          <p:cNvSpPr>
            <a:spLocks noGrp="1"/>
          </p:cNvSpPr>
          <p:nvPr>
            <p:ph type="body" idx="10" hasCustomPrompt="1"/>
          </p:nvPr>
        </p:nvSpPr>
        <p:spPr>
          <a:xfrm>
            <a:off x="968375" y="2938145"/>
            <a:ext cx="7988299" cy="806450"/>
          </a:xfrm>
        </p:spPr>
        <p:txBody>
          <a:bodyPr anchor="t"/>
          <a:lstStyle>
            <a:lvl1pPr marL="0" indent="0">
              <a:buNone/>
              <a:defRPr sz="3600">
                <a:solidFill>
                  <a:srgbClr val="FFFFFF"/>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cover subtitle</a:t>
            </a:r>
            <a:endParaRPr lang="en-US" dirty="0"/>
          </a:p>
        </p:txBody>
      </p:sp>
      <p:sp>
        <p:nvSpPr>
          <p:cNvPr id="7" name="Text Placeholder 12"/>
          <p:cNvSpPr>
            <a:spLocks noGrp="1"/>
          </p:cNvSpPr>
          <p:nvPr>
            <p:ph type="body" sz="quarter" idx="11" hasCustomPrompt="1"/>
          </p:nvPr>
        </p:nvSpPr>
        <p:spPr>
          <a:xfrm>
            <a:off x="968375" y="4452047"/>
            <a:ext cx="3154362" cy="606425"/>
          </a:xfrm>
        </p:spPr>
        <p:txBody>
          <a:bodyPr/>
          <a:lstStyle>
            <a:lvl1pPr marL="0" indent="0">
              <a:buNone/>
              <a:defRPr sz="1800" baseline="0">
                <a:solidFill>
                  <a:srgbClr val="FFFFFF"/>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 name</a:t>
            </a:r>
          </a:p>
          <a:p>
            <a:pPr lvl="0"/>
            <a:r>
              <a:rPr lang="en-US" dirty="0" smtClean="0"/>
              <a:t>Click to add date</a:t>
            </a:r>
            <a:endParaRPr lang="en-US" dirty="0"/>
          </a:p>
        </p:txBody>
      </p:sp>
      <p:sp>
        <p:nvSpPr>
          <p:cNvPr id="8" name="Text Placeholder 4"/>
          <p:cNvSpPr>
            <a:spLocks noGrp="1"/>
          </p:cNvSpPr>
          <p:nvPr>
            <p:ph type="body" sz="quarter" idx="12" hasCustomPrompt="1"/>
          </p:nvPr>
        </p:nvSpPr>
        <p:spPr>
          <a:xfrm>
            <a:off x="321945" y="6448518"/>
            <a:ext cx="3144837" cy="186598"/>
          </a:xfrm>
        </p:spPr>
        <p:txBody>
          <a:bodyPr/>
          <a:lstStyle>
            <a:lvl1pPr marL="0" indent="0">
              <a:buNone/>
              <a:defRPr sz="1000" baseline="0">
                <a:solidFill>
                  <a:srgbClr val="4C4C4C"/>
                </a:solidFill>
              </a:defRPr>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smtClean="0"/>
              <a:t>Click to add PID#</a:t>
            </a:r>
            <a:endParaRPr lang="en-US" dirty="0"/>
          </a:p>
        </p:txBody>
      </p:sp>
      <p:sp>
        <p:nvSpPr>
          <p:cNvPr id="9" name="TextBox 8"/>
          <p:cNvSpPr txBox="1"/>
          <p:nvPr userDrawn="1"/>
        </p:nvSpPr>
        <p:spPr>
          <a:xfrm>
            <a:off x="320767" y="6589743"/>
            <a:ext cx="8582371" cy="182562"/>
          </a:xfrm>
          <a:prstGeom prst="rect">
            <a:avLst/>
          </a:prstGeom>
          <a:noFill/>
        </p:spPr>
        <p:txBody>
          <a:bodyPr wrap="none" lIns="0" tIns="0" rIns="0" bIns="0" anchor="b"/>
          <a:lstStyle/>
          <a:p>
            <a:pPr>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Tree>
    <p:extLst>
      <p:ext uri="{BB962C8B-B14F-4D97-AF65-F5344CB8AC3E}">
        <p14:creationId xmlns:p14="http://schemas.microsoft.com/office/powerpoint/2010/main" val="3802661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Cover">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675" y="2892425"/>
            <a:ext cx="8500353" cy="956522"/>
          </a:xfrm>
        </p:spPr>
        <p:txBody>
          <a:bodyPr anchor="b"/>
          <a:lstStyle>
            <a:lvl1pPr algn="l">
              <a:defRPr sz="4500" baseline="0">
                <a:solidFill>
                  <a:srgbClr val="4C4C4C"/>
                </a:solidFill>
              </a:defRPr>
            </a:lvl1pPr>
          </a:lstStyle>
          <a:p>
            <a:r>
              <a:rPr lang="en-US" dirty="0" smtClean="0"/>
              <a:t>CLICK TO EDIT DIVIDER TITLE</a:t>
            </a:r>
            <a:endParaRPr lang="en-US" dirty="0"/>
          </a:p>
        </p:txBody>
      </p:sp>
      <p:sp>
        <p:nvSpPr>
          <p:cNvPr id="4" name="Text Placeholder 3"/>
          <p:cNvSpPr>
            <a:spLocks noGrp="1"/>
          </p:cNvSpPr>
          <p:nvPr>
            <p:ph type="body" sz="quarter" idx="10" hasCustomPrompt="1"/>
          </p:nvPr>
        </p:nvSpPr>
        <p:spPr>
          <a:xfrm>
            <a:off x="323675" y="3861607"/>
            <a:ext cx="8500353" cy="921532"/>
          </a:xfrm>
        </p:spPr>
        <p:txBody>
          <a:bodyPr/>
          <a:lstStyle>
            <a:lvl1pPr marL="0" indent="0">
              <a:buNone/>
              <a:defRPr sz="3600" i="0" baseline="0">
                <a:solidFill>
                  <a:srgbClr val="4C4C4C"/>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divider subtitle</a:t>
            </a:r>
          </a:p>
        </p:txBody>
      </p:sp>
      <p:sp>
        <p:nvSpPr>
          <p:cNvPr id="19" name="TextBox 18"/>
          <p:cNvSpPr txBox="1"/>
          <p:nvPr userDrawn="1"/>
        </p:nvSpPr>
        <p:spPr>
          <a:xfrm>
            <a:off x="8586168" y="6589743"/>
            <a:ext cx="274637" cy="182562"/>
          </a:xfrm>
          <a:prstGeom prst="rect">
            <a:avLst/>
          </a:prstGeom>
          <a:noFill/>
        </p:spPr>
        <p:txBody>
          <a:bodyPr wrap="none" lIns="0" tIns="0" rIns="0" bIns="0" anchor="b"/>
          <a:lstStyle/>
          <a:p>
            <a:pPr algn="r">
              <a:defRPr/>
            </a:pPr>
            <a:fld id="{29562520-176D-42A7-B13D-106F8AF044D0}" type="slidenum">
              <a:rPr lang="en-US" sz="900">
                <a:solidFill>
                  <a:srgbClr val="4C4C4C"/>
                </a:solidFill>
              </a:rPr>
              <a:pPr algn="r">
                <a:defRPr/>
              </a:pPr>
              <a:t>‹#›</a:t>
            </a:fld>
            <a:endParaRPr lang="en-US" sz="900" dirty="0">
              <a:solidFill>
                <a:srgbClr val="4C4C4C"/>
              </a:solidFill>
            </a:endParaRPr>
          </a:p>
        </p:txBody>
      </p:sp>
      <p:sp>
        <p:nvSpPr>
          <p:cNvPr id="20" name="TextBox 19"/>
          <p:cNvSpPr txBox="1"/>
          <p:nvPr userDrawn="1"/>
        </p:nvSpPr>
        <p:spPr>
          <a:xfrm>
            <a:off x="323675" y="6589743"/>
            <a:ext cx="8582371" cy="182562"/>
          </a:xfrm>
          <a:prstGeom prst="rect">
            <a:avLst/>
          </a:prstGeom>
          <a:noFill/>
        </p:spPr>
        <p:txBody>
          <a:bodyPr wrap="none" lIns="0" tIns="0" rIns="0" bIns="0" anchor="b"/>
          <a:lstStyle/>
          <a:p>
            <a:pPr>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Tree>
    <p:extLst>
      <p:ext uri="{BB962C8B-B14F-4D97-AF65-F5344CB8AC3E}">
        <p14:creationId xmlns:p14="http://schemas.microsoft.com/office/powerpoint/2010/main" val="18276630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320768" y="1478513"/>
            <a:ext cx="8532981" cy="5035008"/>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1588910" y="210666"/>
            <a:ext cx="7264839" cy="887884"/>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19134817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11" y="209079"/>
            <a:ext cx="7262545" cy="887884"/>
          </a:xfrm>
          <a:noFill/>
          <a:ln w="9525">
            <a:noFill/>
            <a:miter lim="800000"/>
            <a:headEnd/>
            <a:tailEnd/>
          </a:ln>
        </p:spPr>
        <p:txBody>
          <a:bodyPr vert="horz" wrap="square" lIns="0" tIns="0" rIns="0" bIns="0" numCol="1" anchor="b" anchorCtr="0" compatLnSpc="1">
            <a:prstTxWarp prst="textNoShape">
              <a:avLst/>
            </a:prstTxWarp>
          </a:bodyPr>
          <a:lstStyle>
            <a:lvl1pPr>
              <a:defRPr lang="en-US" sz="2800">
                <a:solidFill>
                  <a:srgbClr val="4C4C4C"/>
                </a:solidFill>
              </a:defRPr>
            </a:lvl1pPr>
          </a:lstStyle>
          <a:p>
            <a:pPr lvl="0"/>
            <a:r>
              <a:rPr lang="en-US" dirty="0" smtClean="0"/>
              <a:t>CLICK TO EDIT </a:t>
            </a:r>
            <a:br>
              <a:rPr lang="en-US" dirty="0" smtClean="0"/>
            </a:br>
            <a:r>
              <a:rPr lang="en-US" dirty="0" smtClean="0"/>
              <a:t>TITLE</a:t>
            </a:r>
            <a:endParaRPr lang="en-US" dirty="0"/>
          </a:p>
        </p:txBody>
      </p:sp>
      <p:sp>
        <p:nvSpPr>
          <p:cNvPr id="3" name="Content Placeholder 2"/>
          <p:cNvSpPr>
            <a:spLocks noGrp="1"/>
          </p:cNvSpPr>
          <p:nvPr>
            <p:ph sz="half" idx="1" hasCustomPrompt="1"/>
          </p:nvPr>
        </p:nvSpPr>
        <p:spPr>
          <a:xfrm>
            <a:off x="326848" y="1478513"/>
            <a:ext cx="401655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796015" y="1478513"/>
            <a:ext cx="405544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9490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Cover">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675" y="2892425"/>
            <a:ext cx="8500353" cy="956522"/>
          </a:xfrm>
        </p:spPr>
        <p:txBody>
          <a:bodyPr anchor="b"/>
          <a:lstStyle>
            <a:lvl1pPr algn="l">
              <a:defRPr sz="4500" baseline="0">
                <a:solidFill>
                  <a:srgbClr val="4C4C4C"/>
                </a:solidFill>
              </a:defRPr>
            </a:lvl1pPr>
          </a:lstStyle>
          <a:p>
            <a:r>
              <a:rPr lang="en-US" dirty="0" smtClean="0"/>
              <a:t>CLICK TO EDIT DIVIDER TITLE</a:t>
            </a:r>
            <a:endParaRPr lang="en-US" dirty="0"/>
          </a:p>
        </p:txBody>
      </p:sp>
      <p:sp>
        <p:nvSpPr>
          <p:cNvPr id="4" name="Text Placeholder 3"/>
          <p:cNvSpPr>
            <a:spLocks noGrp="1"/>
          </p:cNvSpPr>
          <p:nvPr>
            <p:ph type="body" sz="quarter" idx="10" hasCustomPrompt="1"/>
          </p:nvPr>
        </p:nvSpPr>
        <p:spPr>
          <a:xfrm>
            <a:off x="323675" y="3861607"/>
            <a:ext cx="8500353" cy="921532"/>
          </a:xfrm>
        </p:spPr>
        <p:txBody>
          <a:bodyPr/>
          <a:lstStyle>
            <a:lvl1pPr marL="0" indent="0">
              <a:buNone/>
              <a:defRPr sz="3600" i="0" baseline="0">
                <a:solidFill>
                  <a:srgbClr val="4C4C4C"/>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divider subtitle</a:t>
            </a:r>
          </a:p>
        </p:txBody>
      </p:sp>
      <p:sp>
        <p:nvSpPr>
          <p:cNvPr id="19" name="TextBox 18"/>
          <p:cNvSpPr txBox="1"/>
          <p:nvPr/>
        </p:nvSpPr>
        <p:spPr>
          <a:xfrm>
            <a:off x="8586168" y="6589743"/>
            <a:ext cx="274637" cy="182562"/>
          </a:xfrm>
          <a:prstGeom prst="rect">
            <a:avLst/>
          </a:prstGeom>
          <a:noFill/>
        </p:spPr>
        <p:txBody>
          <a:bodyPr wrap="none" lIns="0" tIns="0" rIns="0" bIns="0" anchor="b"/>
          <a:lstStyle/>
          <a:p>
            <a:pPr algn="r">
              <a:defRPr/>
            </a:pPr>
            <a:fld id="{29562520-176D-42A7-B13D-106F8AF044D0}" type="slidenum">
              <a:rPr lang="en-US" sz="900">
                <a:solidFill>
                  <a:srgbClr val="4C4C4C"/>
                </a:solidFill>
              </a:rPr>
              <a:pPr algn="r">
                <a:defRPr/>
              </a:pPr>
              <a:t>‹#›</a:t>
            </a:fld>
            <a:endParaRPr lang="en-US" sz="900" dirty="0">
              <a:solidFill>
                <a:srgbClr val="4C4C4C"/>
              </a:solidFill>
            </a:endParaRPr>
          </a:p>
        </p:txBody>
      </p:sp>
      <p:sp>
        <p:nvSpPr>
          <p:cNvPr id="20" name="TextBox 19"/>
          <p:cNvSpPr txBox="1"/>
          <p:nvPr/>
        </p:nvSpPr>
        <p:spPr>
          <a:xfrm>
            <a:off x="323675" y="6589743"/>
            <a:ext cx="8582371" cy="182562"/>
          </a:xfrm>
          <a:prstGeom prst="rect">
            <a:avLst/>
          </a:prstGeom>
          <a:noFill/>
        </p:spPr>
        <p:txBody>
          <a:bodyPr wrap="none" lIns="0" tIns="0" rIns="0" bIns="0" anchor="b"/>
          <a:lstStyle/>
          <a:p>
            <a:pPr>
              <a:defRPr/>
            </a:pPr>
            <a:r>
              <a:rPr lang="en-US" sz="700" kern="0" spc="-30" dirty="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p>
        </p:txBody>
      </p:sp>
    </p:spTree>
    <p:extLst>
      <p:ext uri="{BB962C8B-B14F-4D97-AF65-F5344CB8AC3E}">
        <p14:creationId xmlns:p14="http://schemas.microsoft.com/office/powerpoint/2010/main" val="2315745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09" y="212724"/>
            <a:ext cx="7264839" cy="886299"/>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40315593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43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320768" y="1478513"/>
            <a:ext cx="8532981" cy="5035008"/>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1588910" y="210666"/>
            <a:ext cx="7264839" cy="887884"/>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20487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11" y="209079"/>
            <a:ext cx="7262545" cy="887884"/>
          </a:xfrm>
          <a:noFill/>
          <a:ln w="9525">
            <a:noFill/>
            <a:miter lim="800000"/>
            <a:headEnd/>
            <a:tailEnd/>
          </a:ln>
        </p:spPr>
        <p:txBody>
          <a:bodyPr vert="horz" wrap="square" lIns="0" tIns="0" rIns="0" bIns="0" numCol="1" anchor="b" anchorCtr="0" compatLnSpc="1">
            <a:prstTxWarp prst="textNoShape">
              <a:avLst/>
            </a:prstTxWarp>
          </a:bodyPr>
          <a:lstStyle>
            <a:lvl1pPr>
              <a:defRPr lang="en-US" sz="2800">
                <a:solidFill>
                  <a:srgbClr val="4C4C4C"/>
                </a:solidFill>
              </a:defRPr>
            </a:lvl1pPr>
          </a:lstStyle>
          <a:p>
            <a:pPr lvl="0"/>
            <a:r>
              <a:rPr lang="en-US" dirty="0" smtClean="0"/>
              <a:t>CLICK TO EDIT </a:t>
            </a:r>
            <a:br>
              <a:rPr lang="en-US" dirty="0" smtClean="0"/>
            </a:br>
            <a:r>
              <a:rPr lang="en-US" dirty="0" smtClean="0"/>
              <a:t>TITLE</a:t>
            </a:r>
            <a:endParaRPr lang="en-US" dirty="0"/>
          </a:p>
        </p:txBody>
      </p:sp>
      <p:sp>
        <p:nvSpPr>
          <p:cNvPr id="3" name="Content Placeholder 2"/>
          <p:cNvSpPr>
            <a:spLocks noGrp="1"/>
          </p:cNvSpPr>
          <p:nvPr>
            <p:ph sz="half" idx="1" hasCustomPrompt="1"/>
          </p:nvPr>
        </p:nvSpPr>
        <p:spPr>
          <a:xfrm>
            <a:off x="326848" y="1478513"/>
            <a:ext cx="401655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796015" y="1478513"/>
            <a:ext cx="405544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256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09" y="212724"/>
            <a:ext cx="7264839" cy="886299"/>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931100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2657139" y="203586"/>
            <a:ext cx="6258261" cy="576262"/>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r">
              <a:defRPr sz="3200">
                <a:solidFill>
                  <a:schemeClr val="tx1"/>
                </a:solidFill>
              </a:defRPr>
            </a:lvl1pPr>
          </a:lstStyle>
          <a:p>
            <a:pPr lvl="0"/>
            <a:r>
              <a:rPr lang="en-US" dirty="0" smtClean="0"/>
              <a:t>Click to edit Master title style</a:t>
            </a:r>
          </a:p>
        </p:txBody>
      </p:sp>
    </p:spTree>
    <p:extLst>
      <p:ext uri="{BB962C8B-B14F-4D97-AF65-F5344CB8AC3E}">
        <p14:creationId xmlns:p14="http://schemas.microsoft.com/office/powerpoint/2010/main" val="309890431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ver Slide: Option #1">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4438" y="2910841"/>
            <a:ext cx="8506768" cy="934720"/>
          </a:xfrm>
        </p:spPr>
        <p:txBody>
          <a:bodyPr anchor="b"/>
          <a:lstStyle>
            <a:lvl1pPr algn="l">
              <a:defRPr sz="4500" baseline="0">
                <a:solidFill>
                  <a:srgbClr val="4C4C4C"/>
                </a:solidFill>
              </a:defRPr>
            </a:lvl1pPr>
          </a:lstStyle>
          <a:p>
            <a:r>
              <a:rPr lang="en-US" dirty="0" smtClean="0"/>
              <a:t>CLICK TO EDIT COVER TITLE</a:t>
            </a:r>
            <a:endParaRPr lang="en-US" dirty="0"/>
          </a:p>
        </p:txBody>
      </p:sp>
      <p:sp>
        <p:nvSpPr>
          <p:cNvPr id="3" name="Subtitle 2"/>
          <p:cNvSpPr>
            <a:spLocks noGrp="1"/>
          </p:cNvSpPr>
          <p:nvPr>
            <p:ph type="subTitle" idx="1" hasCustomPrompt="1"/>
          </p:nvPr>
        </p:nvSpPr>
        <p:spPr>
          <a:xfrm>
            <a:off x="319973" y="3867369"/>
            <a:ext cx="8501234" cy="914400"/>
          </a:xfrm>
        </p:spPr>
        <p:txBody>
          <a:bodyPr/>
          <a:lstStyle>
            <a:lvl1pPr marL="0" indent="0" algn="l">
              <a:buNone/>
              <a:defRPr sz="3600" b="0" baseline="0">
                <a:solidFill>
                  <a:srgbClr val="4C4C4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cover subtitle</a:t>
            </a:r>
            <a:endParaRPr lang="en-US" dirty="0"/>
          </a:p>
        </p:txBody>
      </p:sp>
      <p:sp>
        <p:nvSpPr>
          <p:cNvPr id="12" name="TextBox 11"/>
          <p:cNvSpPr txBox="1"/>
          <p:nvPr/>
        </p:nvSpPr>
        <p:spPr>
          <a:xfrm>
            <a:off x="320767" y="6589743"/>
            <a:ext cx="8582371" cy="182562"/>
          </a:xfrm>
          <a:prstGeom prst="rect">
            <a:avLst/>
          </a:prstGeom>
          <a:noFill/>
        </p:spPr>
        <p:txBody>
          <a:bodyPr wrap="none" lIns="0" tIns="0" rIns="0" bIns="0" anchor="b"/>
          <a:lstStyle/>
          <a:p>
            <a:pPr>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
        <p:nvSpPr>
          <p:cNvPr id="13" name="Text Placeholder 12"/>
          <p:cNvSpPr>
            <a:spLocks noGrp="1"/>
          </p:cNvSpPr>
          <p:nvPr>
            <p:ph type="body" sz="quarter" idx="10" hasCustomPrompt="1"/>
          </p:nvPr>
        </p:nvSpPr>
        <p:spPr>
          <a:xfrm>
            <a:off x="322381" y="5404547"/>
            <a:ext cx="3154362" cy="606425"/>
          </a:xfrm>
        </p:spPr>
        <p:txBody>
          <a:bodyPr/>
          <a:lstStyle>
            <a:lvl1pPr marL="0" indent="0">
              <a:buNone/>
              <a:defRPr sz="1800" baseline="0">
                <a:solidFill>
                  <a:srgbClr val="4C4C4C"/>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a:t>
            </a:r>
          </a:p>
          <a:p>
            <a:pPr lvl="0"/>
            <a:r>
              <a:rPr lang="en-US" dirty="0" smtClean="0"/>
              <a:t>Click to add date</a:t>
            </a:r>
            <a:endParaRPr lang="en-US" dirty="0"/>
          </a:p>
        </p:txBody>
      </p:sp>
      <p:sp>
        <p:nvSpPr>
          <p:cNvPr id="5" name="Text Placeholder 4"/>
          <p:cNvSpPr>
            <a:spLocks noGrp="1"/>
          </p:cNvSpPr>
          <p:nvPr>
            <p:ph type="body" sz="quarter" idx="11" hasCustomPrompt="1"/>
          </p:nvPr>
        </p:nvSpPr>
        <p:spPr>
          <a:xfrm>
            <a:off x="314438" y="6290403"/>
            <a:ext cx="3144837" cy="186598"/>
          </a:xfrm>
        </p:spPr>
        <p:txBody>
          <a:bodyPr/>
          <a:lstStyle>
            <a:lvl1pPr marL="0" indent="0">
              <a:buNone/>
              <a:defRPr sz="1000" baseline="0"/>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smtClean="0"/>
              <a:t>Click to add PID#</a:t>
            </a:r>
            <a:endParaRPr lang="en-US" dirty="0"/>
          </a:p>
        </p:txBody>
      </p:sp>
    </p:spTree>
    <p:extLst>
      <p:ext uri="{BB962C8B-B14F-4D97-AF65-F5344CB8AC3E}">
        <p14:creationId xmlns:p14="http://schemas.microsoft.com/office/powerpoint/2010/main" val="3604191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over Layout: Option #2">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8315" y="2049144"/>
            <a:ext cx="7988359" cy="886299"/>
          </a:xfrm>
        </p:spPr>
        <p:txBody>
          <a:bodyPr anchor="b"/>
          <a:lstStyle>
            <a:lvl1pPr>
              <a:defRPr sz="4500" baseline="0">
                <a:solidFill>
                  <a:srgbClr val="FFFFFF"/>
                </a:solidFill>
              </a:defRPr>
            </a:lvl1pPr>
          </a:lstStyle>
          <a:p>
            <a:r>
              <a:rPr lang="en-US" dirty="0" smtClean="0"/>
              <a:t>ALTERNATE COVER OPTION</a:t>
            </a:r>
            <a:endParaRPr lang="en-US" dirty="0"/>
          </a:p>
        </p:txBody>
      </p:sp>
      <p:sp>
        <p:nvSpPr>
          <p:cNvPr id="6" name="Text Placeholder 5"/>
          <p:cNvSpPr>
            <a:spLocks noGrp="1"/>
          </p:cNvSpPr>
          <p:nvPr>
            <p:ph type="body" idx="10" hasCustomPrompt="1"/>
          </p:nvPr>
        </p:nvSpPr>
        <p:spPr>
          <a:xfrm>
            <a:off x="968375" y="2938145"/>
            <a:ext cx="7988299" cy="806450"/>
          </a:xfrm>
        </p:spPr>
        <p:txBody>
          <a:bodyPr anchor="t"/>
          <a:lstStyle>
            <a:lvl1pPr marL="0" indent="0">
              <a:buNone/>
              <a:defRPr sz="3600">
                <a:solidFill>
                  <a:srgbClr val="FFFFFF"/>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cover subtitle</a:t>
            </a:r>
            <a:endParaRPr lang="en-US" dirty="0"/>
          </a:p>
        </p:txBody>
      </p:sp>
      <p:sp>
        <p:nvSpPr>
          <p:cNvPr id="7" name="Text Placeholder 12"/>
          <p:cNvSpPr>
            <a:spLocks noGrp="1"/>
          </p:cNvSpPr>
          <p:nvPr>
            <p:ph type="body" sz="quarter" idx="11" hasCustomPrompt="1"/>
          </p:nvPr>
        </p:nvSpPr>
        <p:spPr>
          <a:xfrm>
            <a:off x="968375" y="4452047"/>
            <a:ext cx="3154362" cy="606425"/>
          </a:xfrm>
        </p:spPr>
        <p:txBody>
          <a:bodyPr/>
          <a:lstStyle>
            <a:lvl1pPr marL="0" indent="0">
              <a:buNone/>
              <a:defRPr sz="1800" baseline="0">
                <a:solidFill>
                  <a:srgbClr val="FFFFFF"/>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 name</a:t>
            </a:r>
          </a:p>
          <a:p>
            <a:pPr lvl="0"/>
            <a:r>
              <a:rPr lang="en-US" dirty="0" smtClean="0"/>
              <a:t>Click to add date</a:t>
            </a:r>
            <a:endParaRPr lang="en-US" dirty="0"/>
          </a:p>
        </p:txBody>
      </p:sp>
      <p:sp>
        <p:nvSpPr>
          <p:cNvPr id="8" name="Text Placeholder 4"/>
          <p:cNvSpPr>
            <a:spLocks noGrp="1"/>
          </p:cNvSpPr>
          <p:nvPr>
            <p:ph type="body" sz="quarter" idx="12" hasCustomPrompt="1"/>
          </p:nvPr>
        </p:nvSpPr>
        <p:spPr>
          <a:xfrm>
            <a:off x="321945" y="6448518"/>
            <a:ext cx="3144837" cy="186598"/>
          </a:xfrm>
        </p:spPr>
        <p:txBody>
          <a:bodyPr/>
          <a:lstStyle>
            <a:lvl1pPr marL="0" indent="0">
              <a:buNone/>
              <a:defRPr sz="1000" baseline="0">
                <a:solidFill>
                  <a:srgbClr val="4C4C4C"/>
                </a:solidFill>
              </a:defRPr>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smtClean="0"/>
              <a:t>Click to add PID#</a:t>
            </a:r>
            <a:endParaRPr lang="en-US" dirty="0"/>
          </a:p>
        </p:txBody>
      </p:sp>
      <p:sp>
        <p:nvSpPr>
          <p:cNvPr id="9" name="TextBox 8"/>
          <p:cNvSpPr txBox="1"/>
          <p:nvPr/>
        </p:nvSpPr>
        <p:spPr>
          <a:xfrm>
            <a:off x="320767" y="6589743"/>
            <a:ext cx="8582371" cy="182562"/>
          </a:xfrm>
          <a:prstGeom prst="rect">
            <a:avLst/>
          </a:prstGeom>
          <a:noFill/>
        </p:spPr>
        <p:txBody>
          <a:bodyPr wrap="none" lIns="0" tIns="0" rIns="0" bIns="0" anchor="b"/>
          <a:lstStyle/>
          <a:p>
            <a:pPr>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Tree>
    <p:extLst>
      <p:ext uri="{BB962C8B-B14F-4D97-AF65-F5344CB8AC3E}">
        <p14:creationId xmlns:p14="http://schemas.microsoft.com/office/powerpoint/2010/main" val="4407777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theme" Target="../theme/theme2.xml"/><Relationship Id="rId8" Type="http://schemas.openxmlformats.org/officeDocument/2006/relationships/image" Target="../media/image5.jpe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3.xml"/><Relationship Id="rId13" Type="http://schemas.openxmlformats.org/officeDocument/2006/relationships/image" Target="../media/image8.png"/><Relationship Id="rId1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theme" Target="../theme/theme4.xml"/><Relationship Id="rId9" Type="http://schemas.openxmlformats.org/officeDocument/2006/relationships/image" Target="../media/image5.jpeg"/><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9" cstate="print"/>
          <a:stretch>
            <a:fillRect/>
          </a:stretch>
        </a:blip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317324" y="1478513"/>
            <a:ext cx="8509352" cy="50270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6" name="Title Placeholder 1"/>
          <p:cNvSpPr>
            <a:spLocks noGrp="1"/>
          </p:cNvSpPr>
          <p:nvPr>
            <p:ph type="title"/>
          </p:nvPr>
        </p:nvSpPr>
        <p:spPr bwMode="auto">
          <a:xfrm>
            <a:off x="1588910" y="212724"/>
            <a:ext cx="7237765" cy="88629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a:t>
            </a:r>
          </a:p>
        </p:txBody>
      </p:sp>
      <p:sp>
        <p:nvSpPr>
          <p:cNvPr id="7" name="TextBox 6"/>
          <p:cNvSpPr txBox="1"/>
          <p:nvPr/>
        </p:nvSpPr>
        <p:spPr>
          <a:xfrm>
            <a:off x="320767" y="6589743"/>
            <a:ext cx="8582371" cy="182562"/>
          </a:xfrm>
          <a:prstGeom prst="rect">
            <a:avLst/>
          </a:prstGeom>
          <a:noFill/>
        </p:spPr>
        <p:txBody>
          <a:bodyPr wrap="none" lIns="0" tIns="0" rIns="0" bIns="0" anchor="b"/>
          <a:lstStyle/>
          <a:p>
            <a:pPr>
              <a:defRPr/>
            </a:pPr>
            <a:r>
              <a:rPr lang="en-US" sz="700" kern="0" spc="-30" dirty="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p>
        </p:txBody>
      </p:sp>
      <p:sp>
        <p:nvSpPr>
          <p:cNvPr id="8" name="TextBox 7"/>
          <p:cNvSpPr txBox="1"/>
          <p:nvPr/>
        </p:nvSpPr>
        <p:spPr>
          <a:xfrm>
            <a:off x="8586168" y="6589743"/>
            <a:ext cx="274637" cy="182562"/>
          </a:xfrm>
          <a:prstGeom prst="rect">
            <a:avLst/>
          </a:prstGeom>
          <a:noFill/>
        </p:spPr>
        <p:txBody>
          <a:bodyPr wrap="none" lIns="0" tIns="0" rIns="0" bIns="0" anchor="b"/>
          <a:lstStyle/>
          <a:p>
            <a:pPr algn="r">
              <a:defRPr/>
            </a:pPr>
            <a:fld id="{29562520-176D-42A7-B13D-106F8AF044D0}" type="slidenum">
              <a:rPr lang="en-US" sz="900">
                <a:solidFill>
                  <a:srgbClr val="4C4C4C"/>
                </a:solidFill>
              </a:rPr>
              <a:pPr algn="r">
                <a:defRPr/>
              </a:pPr>
              <a:t>‹#›</a:t>
            </a:fld>
            <a:endParaRPr lang="en-US" sz="900" dirty="0">
              <a:solidFill>
                <a:srgbClr val="4C4C4C"/>
              </a:solidFill>
            </a:endParaRPr>
          </a:p>
        </p:txBody>
      </p:sp>
      <p:cxnSp>
        <p:nvCxnSpPr>
          <p:cNvPr id="6" name="Straight Connector 5"/>
          <p:cNvCxnSpPr/>
          <p:nvPr/>
        </p:nvCxnSpPr>
        <p:spPr>
          <a:xfrm>
            <a:off x="320768" y="1289521"/>
            <a:ext cx="8532981" cy="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8101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Lst>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800" b="1" kern="1200" baseline="0">
          <a:solidFill>
            <a:srgbClr val="4C4C4C"/>
          </a:solidFill>
          <a:latin typeface="Arial" pitchFamily="34" charset="0"/>
          <a:ea typeface="+mj-ea"/>
          <a:cs typeface="Arial" pitchFamily="34" charset="0"/>
        </a:defRPr>
      </a:lvl1pPr>
      <a:lvl2pPr algn="r" rtl="0" eaLnBrk="1" fontAlgn="base" hangingPunct="1">
        <a:spcBef>
          <a:spcPct val="0"/>
        </a:spcBef>
        <a:spcAft>
          <a:spcPct val="0"/>
        </a:spcAft>
        <a:defRPr sz="2800">
          <a:solidFill>
            <a:schemeClr val="bg1"/>
          </a:solidFill>
          <a:latin typeface="Arial" charset="0"/>
          <a:cs typeface="Arial" charset="0"/>
        </a:defRPr>
      </a:lvl2pPr>
      <a:lvl3pPr algn="r" rtl="0" eaLnBrk="1" fontAlgn="base" hangingPunct="1">
        <a:spcBef>
          <a:spcPct val="0"/>
        </a:spcBef>
        <a:spcAft>
          <a:spcPct val="0"/>
        </a:spcAft>
        <a:defRPr sz="2800">
          <a:solidFill>
            <a:schemeClr val="bg1"/>
          </a:solidFill>
          <a:latin typeface="Arial" charset="0"/>
          <a:cs typeface="Arial" charset="0"/>
        </a:defRPr>
      </a:lvl3pPr>
      <a:lvl4pPr algn="r" rtl="0" eaLnBrk="1" fontAlgn="base" hangingPunct="1">
        <a:spcBef>
          <a:spcPct val="0"/>
        </a:spcBef>
        <a:spcAft>
          <a:spcPct val="0"/>
        </a:spcAft>
        <a:defRPr sz="2800">
          <a:solidFill>
            <a:schemeClr val="bg1"/>
          </a:solidFill>
          <a:latin typeface="Arial" charset="0"/>
          <a:cs typeface="Arial" charset="0"/>
        </a:defRPr>
      </a:lvl4pPr>
      <a:lvl5pPr algn="r" rtl="0" eaLnBrk="1" fontAlgn="base" hangingPunct="1">
        <a:spcBef>
          <a:spcPct val="0"/>
        </a:spcBef>
        <a:spcAft>
          <a:spcPct val="0"/>
        </a:spcAft>
        <a:defRPr sz="2800">
          <a:solidFill>
            <a:schemeClr val="bg1"/>
          </a:solidFill>
          <a:latin typeface="Arial" charset="0"/>
          <a:cs typeface="Arial" charset="0"/>
        </a:defRPr>
      </a:lvl5pPr>
      <a:lvl6pPr marL="457200" algn="r" rtl="0" eaLnBrk="1" fontAlgn="base" hangingPunct="1">
        <a:spcBef>
          <a:spcPct val="0"/>
        </a:spcBef>
        <a:spcAft>
          <a:spcPct val="0"/>
        </a:spcAft>
        <a:defRPr sz="2800">
          <a:solidFill>
            <a:schemeClr val="bg1"/>
          </a:solidFill>
          <a:latin typeface="Arial" charset="0"/>
          <a:cs typeface="Arial" charset="0"/>
        </a:defRPr>
      </a:lvl6pPr>
      <a:lvl7pPr marL="914400" algn="r" rtl="0" eaLnBrk="1" fontAlgn="base" hangingPunct="1">
        <a:spcBef>
          <a:spcPct val="0"/>
        </a:spcBef>
        <a:spcAft>
          <a:spcPct val="0"/>
        </a:spcAft>
        <a:defRPr sz="2800">
          <a:solidFill>
            <a:schemeClr val="bg1"/>
          </a:solidFill>
          <a:latin typeface="Arial" charset="0"/>
          <a:cs typeface="Arial" charset="0"/>
        </a:defRPr>
      </a:lvl7pPr>
      <a:lvl8pPr marL="1371600" algn="r" rtl="0" eaLnBrk="1" fontAlgn="base" hangingPunct="1">
        <a:spcBef>
          <a:spcPct val="0"/>
        </a:spcBef>
        <a:spcAft>
          <a:spcPct val="0"/>
        </a:spcAft>
        <a:defRPr sz="2800">
          <a:solidFill>
            <a:schemeClr val="bg1"/>
          </a:solidFill>
          <a:latin typeface="Arial" charset="0"/>
          <a:cs typeface="Arial" charset="0"/>
        </a:defRPr>
      </a:lvl8pPr>
      <a:lvl9pPr marL="1828800" algn="r" rtl="0" eaLnBrk="1" fontAlgn="base" hangingPunct="1">
        <a:spcBef>
          <a:spcPct val="0"/>
        </a:spcBef>
        <a:spcAft>
          <a:spcPct val="0"/>
        </a:spcAft>
        <a:defRPr sz="2800">
          <a:solidFill>
            <a:schemeClr val="bg1"/>
          </a:solidFill>
          <a:latin typeface="Arial" charset="0"/>
          <a:cs typeface="Arial" charset="0"/>
        </a:defRPr>
      </a:lvl9pPr>
    </p:titleStyle>
    <p:body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smtClean="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cstate="print"/>
          <a:stretch>
            <a:fillRect/>
          </a:stretch>
        </a:blip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317324" y="1478513"/>
            <a:ext cx="8509352" cy="50270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6" name="Title Placeholder 1"/>
          <p:cNvSpPr>
            <a:spLocks noGrp="1"/>
          </p:cNvSpPr>
          <p:nvPr>
            <p:ph type="title"/>
          </p:nvPr>
        </p:nvSpPr>
        <p:spPr bwMode="auto">
          <a:xfrm>
            <a:off x="1588910" y="212724"/>
            <a:ext cx="7237765" cy="88629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a:t>
            </a:r>
          </a:p>
        </p:txBody>
      </p:sp>
      <p:sp>
        <p:nvSpPr>
          <p:cNvPr id="7" name="TextBox 6"/>
          <p:cNvSpPr txBox="1"/>
          <p:nvPr/>
        </p:nvSpPr>
        <p:spPr>
          <a:xfrm>
            <a:off x="320767" y="6589743"/>
            <a:ext cx="8582371" cy="182562"/>
          </a:xfrm>
          <a:prstGeom prst="rect">
            <a:avLst/>
          </a:prstGeom>
          <a:noFill/>
        </p:spPr>
        <p:txBody>
          <a:bodyPr wrap="none" lIns="0" tIns="0" rIns="0" bIns="0" anchor="b"/>
          <a:lstStyle/>
          <a:p>
            <a:pPr>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
        <p:nvSpPr>
          <p:cNvPr id="8" name="TextBox 7"/>
          <p:cNvSpPr txBox="1"/>
          <p:nvPr/>
        </p:nvSpPr>
        <p:spPr>
          <a:xfrm>
            <a:off x="8586168" y="6589743"/>
            <a:ext cx="274637" cy="182562"/>
          </a:xfrm>
          <a:prstGeom prst="rect">
            <a:avLst/>
          </a:prstGeom>
          <a:noFill/>
        </p:spPr>
        <p:txBody>
          <a:bodyPr wrap="none" lIns="0" tIns="0" rIns="0" bIns="0" anchor="b"/>
          <a:lstStyle/>
          <a:p>
            <a:pPr algn="r">
              <a:defRPr/>
            </a:pPr>
            <a:fld id="{29562520-176D-42A7-B13D-106F8AF044D0}" type="slidenum">
              <a:rPr lang="en-US" sz="900">
                <a:solidFill>
                  <a:srgbClr val="4C4C4C"/>
                </a:solidFill>
              </a:rPr>
              <a:pPr algn="r">
                <a:defRPr/>
              </a:pPr>
              <a:t>‹#›</a:t>
            </a:fld>
            <a:endParaRPr lang="en-US" sz="900" dirty="0">
              <a:solidFill>
                <a:srgbClr val="4C4C4C"/>
              </a:solidFill>
            </a:endParaRPr>
          </a:p>
        </p:txBody>
      </p:sp>
      <p:cxnSp>
        <p:nvCxnSpPr>
          <p:cNvPr id="6" name="Straight Connector 5"/>
          <p:cNvCxnSpPr/>
          <p:nvPr/>
        </p:nvCxnSpPr>
        <p:spPr>
          <a:xfrm>
            <a:off x="320768" y="1289521"/>
            <a:ext cx="8532981" cy="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850469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Lst>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800" b="1" kern="1200" baseline="0">
          <a:solidFill>
            <a:srgbClr val="4C4C4C"/>
          </a:solidFill>
          <a:latin typeface="Arial" pitchFamily="34" charset="0"/>
          <a:ea typeface="+mj-ea"/>
          <a:cs typeface="Arial" pitchFamily="34" charset="0"/>
        </a:defRPr>
      </a:lvl1pPr>
      <a:lvl2pPr algn="r" rtl="0" eaLnBrk="1" fontAlgn="base" hangingPunct="1">
        <a:spcBef>
          <a:spcPct val="0"/>
        </a:spcBef>
        <a:spcAft>
          <a:spcPct val="0"/>
        </a:spcAft>
        <a:defRPr sz="2800">
          <a:solidFill>
            <a:schemeClr val="bg1"/>
          </a:solidFill>
          <a:latin typeface="Arial" charset="0"/>
          <a:cs typeface="Arial" charset="0"/>
        </a:defRPr>
      </a:lvl2pPr>
      <a:lvl3pPr algn="r" rtl="0" eaLnBrk="1" fontAlgn="base" hangingPunct="1">
        <a:spcBef>
          <a:spcPct val="0"/>
        </a:spcBef>
        <a:spcAft>
          <a:spcPct val="0"/>
        </a:spcAft>
        <a:defRPr sz="2800">
          <a:solidFill>
            <a:schemeClr val="bg1"/>
          </a:solidFill>
          <a:latin typeface="Arial" charset="0"/>
          <a:cs typeface="Arial" charset="0"/>
        </a:defRPr>
      </a:lvl3pPr>
      <a:lvl4pPr algn="r" rtl="0" eaLnBrk="1" fontAlgn="base" hangingPunct="1">
        <a:spcBef>
          <a:spcPct val="0"/>
        </a:spcBef>
        <a:spcAft>
          <a:spcPct val="0"/>
        </a:spcAft>
        <a:defRPr sz="2800">
          <a:solidFill>
            <a:schemeClr val="bg1"/>
          </a:solidFill>
          <a:latin typeface="Arial" charset="0"/>
          <a:cs typeface="Arial" charset="0"/>
        </a:defRPr>
      </a:lvl4pPr>
      <a:lvl5pPr algn="r" rtl="0" eaLnBrk="1" fontAlgn="base" hangingPunct="1">
        <a:spcBef>
          <a:spcPct val="0"/>
        </a:spcBef>
        <a:spcAft>
          <a:spcPct val="0"/>
        </a:spcAft>
        <a:defRPr sz="2800">
          <a:solidFill>
            <a:schemeClr val="bg1"/>
          </a:solidFill>
          <a:latin typeface="Arial" charset="0"/>
          <a:cs typeface="Arial" charset="0"/>
        </a:defRPr>
      </a:lvl5pPr>
      <a:lvl6pPr marL="457200" algn="r" rtl="0" eaLnBrk="1" fontAlgn="base" hangingPunct="1">
        <a:spcBef>
          <a:spcPct val="0"/>
        </a:spcBef>
        <a:spcAft>
          <a:spcPct val="0"/>
        </a:spcAft>
        <a:defRPr sz="2800">
          <a:solidFill>
            <a:schemeClr val="bg1"/>
          </a:solidFill>
          <a:latin typeface="Arial" charset="0"/>
          <a:cs typeface="Arial" charset="0"/>
        </a:defRPr>
      </a:lvl6pPr>
      <a:lvl7pPr marL="914400" algn="r" rtl="0" eaLnBrk="1" fontAlgn="base" hangingPunct="1">
        <a:spcBef>
          <a:spcPct val="0"/>
        </a:spcBef>
        <a:spcAft>
          <a:spcPct val="0"/>
        </a:spcAft>
        <a:defRPr sz="2800">
          <a:solidFill>
            <a:schemeClr val="bg1"/>
          </a:solidFill>
          <a:latin typeface="Arial" charset="0"/>
          <a:cs typeface="Arial" charset="0"/>
        </a:defRPr>
      </a:lvl7pPr>
      <a:lvl8pPr marL="1371600" algn="r" rtl="0" eaLnBrk="1" fontAlgn="base" hangingPunct="1">
        <a:spcBef>
          <a:spcPct val="0"/>
        </a:spcBef>
        <a:spcAft>
          <a:spcPct val="0"/>
        </a:spcAft>
        <a:defRPr sz="2800">
          <a:solidFill>
            <a:schemeClr val="bg1"/>
          </a:solidFill>
          <a:latin typeface="Arial" charset="0"/>
          <a:cs typeface="Arial" charset="0"/>
        </a:defRPr>
      </a:lvl8pPr>
      <a:lvl9pPr marL="1828800" algn="r" rtl="0" eaLnBrk="1" fontAlgn="base" hangingPunct="1">
        <a:spcBef>
          <a:spcPct val="0"/>
        </a:spcBef>
        <a:spcAft>
          <a:spcPct val="0"/>
        </a:spcAft>
        <a:defRPr sz="2800">
          <a:solidFill>
            <a:schemeClr val="bg1"/>
          </a:solidFill>
          <a:latin typeface="Arial" charset="0"/>
          <a:cs typeface="Arial" charset="0"/>
        </a:defRPr>
      </a:lvl9pPr>
    </p:titleStyle>
    <p:body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smtClean="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11363" y="122238"/>
            <a:ext cx="6904037" cy="57626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228600" y="1646238"/>
            <a:ext cx="8686800" cy="457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TextBox 6"/>
          <p:cNvSpPr txBox="1"/>
          <p:nvPr/>
        </p:nvSpPr>
        <p:spPr>
          <a:xfrm>
            <a:off x="228600" y="6675438"/>
            <a:ext cx="8093075" cy="182562"/>
          </a:xfrm>
          <a:prstGeom prst="rect">
            <a:avLst/>
          </a:prstGeom>
          <a:noFill/>
        </p:spPr>
        <p:txBody>
          <a:bodyPr wrap="none" lIns="0" tIns="0" rIns="0" bIns="0"/>
          <a:lstStyle/>
          <a:p>
            <a:pPr>
              <a:defRPr/>
            </a:pPr>
            <a:r>
              <a:rPr lang="en-US" sz="650" dirty="0">
                <a:solidFill>
                  <a:srgbClr val="000000"/>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800" dirty="0">
              <a:solidFill>
                <a:srgbClr val="000000"/>
              </a:solidFill>
            </a:endParaRPr>
          </a:p>
        </p:txBody>
      </p:sp>
      <p:sp>
        <p:nvSpPr>
          <p:cNvPr id="8" name="TextBox 7"/>
          <p:cNvSpPr txBox="1"/>
          <p:nvPr/>
        </p:nvSpPr>
        <p:spPr>
          <a:xfrm>
            <a:off x="8650288" y="6675438"/>
            <a:ext cx="274637" cy="182562"/>
          </a:xfrm>
          <a:prstGeom prst="rect">
            <a:avLst/>
          </a:prstGeom>
          <a:noFill/>
        </p:spPr>
        <p:txBody>
          <a:bodyPr wrap="none" lIns="0" tIns="0" rIns="0" bIns="0"/>
          <a:lstStyle/>
          <a:p>
            <a:pPr algn="r">
              <a:defRPr/>
            </a:pPr>
            <a:fld id="{94289CE8-4CEE-4D29-99C7-B8D1D0A8EEAB}" type="slidenum">
              <a:rPr lang="en-US" sz="650">
                <a:solidFill>
                  <a:srgbClr val="000000"/>
                </a:solidFill>
              </a:rPr>
              <a:pPr algn="r">
                <a:defRPr/>
              </a:pPr>
              <a:t>‹#›</a:t>
            </a:fld>
            <a:endParaRPr lang="en-US" sz="650" dirty="0">
              <a:solidFill>
                <a:srgbClr val="000000"/>
              </a:solidFill>
            </a:endParaRPr>
          </a:p>
        </p:txBody>
      </p:sp>
      <p:pic>
        <p:nvPicPr>
          <p:cNvPr id="1030" name="Picture 2"/>
          <p:cNvPicPr>
            <a:picLocks noChangeAspect="1"/>
          </p:cNvPicPr>
          <p:nvPr/>
        </p:nvPicPr>
        <p:blipFill>
          <a:blip r:embed="rId14" cstate="print"/>
          <a:srcRect/>
          <a:stretch>
            <a:fillRect/>
          </a:stretch>
        </p:blipFill>
        <p:spPr bwMode="auto">
          <a:xfrm>
            <a:off x="477838" y="103188"/>
            <a:ext cx="1036637" cy="576262"/>
          </a:xfrm>
          <a:prstGeom prst="rect">
            <a:avLst/>
          </a:prstGeom>
          <a:noFill/>
          <a:ln w="9525">
            <a:noFill/>
            <a:miter lim="800000"/>
            <a:headEnd/>
            <a:tailEnd/>
          </a:ln>
        </p:spPr>
      </p:pic>
      <p:sp>
        <p:nvSpPr>
          <p:cNvPr id="2" name="Rectangle 1"/>
          <p:cNvSpPr/>
          <p:nvPr/>
        </p:nvSpPr>
        <p:spPr>
          <a:xfrm>
            <a:off x="0" y="895350"/>
            <a:ext cx="9144000" cy="546735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Tree>
    <p:extLst>
      <p:ext uri="{BB962C8B-B14F-4D97-AF65-F5344CB8AC3E}">
        <p14:creationId xmlns:p14="http://schemas.microsoft.com/office/powerpoint/2010/main" val="346641618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iming>
    <p:tnLst>
      <p:par>
        <p:cTn xmlns:p14="http://schemas.microsoft.com/office/powerpoint/2010/main" id="1" dur="indefinite" restart="never" nodeType="tmRoot"/>
      </p:par>
    </p:tnLst>
  </p:timing>
  <p:txStyles>
    <p:titleStyle>
      <a:lvl1pPr algn="r" rtl="0" eaLnBrk="0" fontAlgn="base" hangingPunct="0">
        <a:spcBef>
          <a:spcPct val="0"/>
        </a:spcBef>
        <a:spcAft>
          <a:spcPct val="0"/>
        </a:spcAft>
        <a:defRPr sz="2400" kern="1200">
          <a:solidFill>
            <a:schemeClr val="bg1"/>
          </a:solidFill>
          <a:latin typeface="Arial" pitchFamily="34" charset="0"/>
          <a:ea typeface="+mj-ea"/>
          <a:cs typeface="Arial" pitchFamily="34" charset="0"/>
        </a:defRPr>
      </a:lvl1pPr>
      <a:lvl2pPr algn="r" rtl="0" eaLnBrk="0" fontAlgn="base" hangingPunct="0">
        <a:spcBef>
          <a:spcPct val="0"/>
        </a:spcBef>
        <a:spcAft>
          <a:spcPct val="0"/>
        </a:spcAft>
        <a:defRPr sz="2400">
          <a:solidFill>
            <a:schemeClr val="bg1"/>
          </a:solidFill>
          <a:latin typeface="Arial" charset="0"/>
          <a:cs typeface="Arial" charset="0"/>
        </a:defRPr>
      </a:lvl2pPr>
      <a:lvl3pPr algn="r" rtl="0" eaLnBrk="0" fontAlgn="base" hangingPunct="0">
        <a:spcBef>
          <a:spcPct val="0"/>
        </a:spcBef>
        <a:spcAft>
          <a:spcPct val="0"/>
        </a:spcAft>
        <a:defRPr sz="2400">
          <a:solidFill>
            <a:schemeClr val="bg1"/>
          </a:solidFill>
          <a:latin typeface="Arial" charset="0"/>
          <a:cs typeface="Arial" charset="0"/>
        </a:defRPr>
      </a:lvl3pPr>
      <a:lvl4pPr algn="r" rtl="0" eaLnBrk="0" fontAlgn="base" hangingPunct="0">
        <a:spcBef>
          <a:spcPct val="0"/>
        </a:spcBef>
        <a:spcAft>
          <a:spcPct val="0"/>
        </a:spcAft>
        <a:defRPr sz="2400">
          <a:solidFill>
            <a:schemeClr val="bg1"/>
          </a:solidFill>
          <a:latin typeface="Arial" charset="0"/>
          <a:cs typeface="Arial" charset="0"/>
        </a:defRPr>
      </a:lvl4pPr>
      <a:lvl5pPr algn="r" rtl="0" eaLnBrk="0" fontAlgn="base" hangingPunct="0">
        <a:spcBef>
          <a:spcPct val="0"/>
        </a:spcBef>
        <a:spcAft>
          <a:spcPct val="0"/>
        </a:spcAft>
        <a:defRPr sz="2400">
          <a:solidFill>
            <a:schemeClr val="bg1"/>
          </a:solidFill>
          <a:latin typeface="Arial" charset="0"/>
          <a:cs typeface="Arial" charset="0"/>
        </a:defRPr>
      </a:lvl5pPr>
      <a:lvl6pPr marL="457200" algn="r" rtl="0" fontAlgn="base">
        <a:spcBef>
          <a:spcPct val="0"/>
        </a:spcBef>
        <a:spcAft>
          <a:spcPct val="0"/>
        </a:spcAft>
        <a:defRPr sz="2800">
          <a:solidFill>
            <a:schemeClr val="bg1"/>
          </a:solidFill>
          <a:latin typeface="Arial" charset="0"/>
          <a:cs typeface="Arial" charset="0"/>
        </a:defRPr>
      </a:lvl6pPr>
      <a:lvl7pPr marL="914400" algn="r" rtl="0" fontAlgn="base">
        <a:spcBef>
          <a:spcPct val="0"/>
        </a:spcBef>
        <a:spcAft>
          <a:spcPct val="0"/>
        </a:spcAft>
        <a:defRPr sz="2800">
          <a:solidFill>
            <a:schemeClr val="bg1"/>
          </a:solidFill>
          <a:latin typeface="Arial" charset="0"/>
          <a:cs typeface="Arial" charset="0"/>
        </a:defRPr>
      </a:lvl7pPr>
      <a:lvl8pPr marL="1371600" algn="r" rtl="0" fontAlgn="base">
        <a:spcBef>
          <a:spcPct val="0"/>
        </a:spcBef>
        <a:spcAft>
          <a:spcPct val="0"/>
        </a:spcAft>
        <a:defRPr sz="2800">
          <a:solidFill>
            <a:schemeClr val="bg1"/>
          </a:solidFill>
          <a:latin typeface="Arial" charset="0"/>
          <a:cs typeface="Arial" charset="0"/>
        </a:defRPr>
      </a:lvl8pPr>
      <a:lvl9pPr marL="1828800" algn="r" rtl="0" fontAlgn="base">
        <a:spcBef>
          <a:spcPct val="0"/>
        </a:spcBef>
        <a:spcAft>
          <a:spcPct val="0"/>
        </a:spcAft>
        <a:defRPr sz="2800">
          <a:solidFill>
            <a:schemeClr val="bg1"/>
          </a:solidFill>
          <a:latin typeface="Arial" charset="0"/>
          <a:cs typeface="Arial" charset="0"/>
        </a:defRPr>
      </a:lvl9pPr>
    </p:titleStyle>
    <p:bodyStyle>
      <a:lvl1pPr marL="233363" indent="-233363" algn="l" rtl="0" eaLnBrk="0" fontAlgn="base" hangingPunct="0">
        <a:spcBef>
          <a:spcPct val="0"/>
        </a:spcBef>
        <a:spcAft>
          <a:spcPts val="400"/>
        </a:spcAft>
        <a:buFont typeface="Arial" charset="0"/>
        <a:buChar char="•"/>
        <a:defRPr lang="en-US" sz="2000" b="1" kern="1200" dirty="0">
          <a:solidFill>
            <a:schemeClr val="tx1"/>
          </a:solidFill>
          <a:latin typeface="Arial" pitchFamily="34" charset="0"/>
          <a:ea typeface="+mn-ea"/>
          <a:cs typeface="Arial" pitchFamily="34" charset="0"/>
        </a:defRPr>
      </a:lvl1pPr>
      <a:lvl2pPr marL="457200" indent="-223838" algn="l" rtl="0" eaLnBrk="0" fontAlgn="base" hangingPunct="0">
        <a:spcBef>
          <a:spcPct val="0"/>
        </a:spcBef>
        <a:spcAft>
          <a:spcPts val="600"/>
        </a:spcAft>
        <a:buFont typeface="Arial" charset="0"/>
        <a:buChar char="–"/>
        <a:defRPr lang="en-US" kern="1200" dirty="0">
          <a:solidFill>
            <a:schemeClr val="tx1"/>
          </a:solidFill>
          <a:latin typeface="Arial" pitchFamily="34" charset="0"/>
          <a:ea typeface="+mn-ea"/>
          <a:cs typeface="Arial" pitchFamily="34" charset="0"/>
        </a:defRPr>
      </a:lvl2pPr>
      <a:lvl3pPr marL="627063" indent="-169863" algn="l" rtl="0" eaLnBrk="0" fontAlgn="base" hangingPunct="0">
        <a:spcBef>
          <a:spcPct val="0"/>
        </a:spcBef>
        <a:spcAft>
          <a:spcPts val="400"/>
        </a:spcAft>
        <a:buFont typeface="Arial" charset="0"/>
        <a:buChar char="•"/>
        <a:defRPr lang="en-US" sz="1600" kern="1200" dirty="0">
          <a:solidFill>
            <a:schemeClr val="tx1"/>
          </a:solidFill>
          <a:latin typeface="Arial" pitchFamily="34" charset="0"/>
          <a:ea typeface="+mn-ea"/>
          <a:cs typeface="Arial" pitchFamily="34" charset="0"/>
        </a:defRPr>
      </a:lvl3pPr>
      <a:lvl4pPr marL="796925" indent="-169863" algn="l" rtl="0" eaLnBrk="0" fontAlgn="base" hangingPunct="0">
        <a:spcBef>
          <a:spcPct val="0"/>
        </a:spcBef>
        <a:spcAft>
          <a:spcPts val="400"/>
        </a:spcAft>
        <a:buFont typeface="Arial" charset="0"/>
        <a:buChar char="–"/>
        <a:defRPr lang="en-US" sz="1400" kern="1200" dirty="0">
          <a:solidFill>
            <a:schemeClr val="tx1"/>
          </a:solidFill>
          <a:latin typeface="Arial" pitchFamily="34" charset="0"/>
          <a:ea typeface="+mn-ea"/>
          <a:cs typeface="Arial" pitchFamily="34" charset="0"/>
        </a:defRPr>
      </a:lvl4pPr>
      <a:lvl5pPr marL="966788" indent="-169863" algn="l" rtl="0" eaLnBrk="0" fontAlgn="base" hangingPunct="0">
        <a:spcBef>
          <a:spcPct val="0"/>
        </a:spcBef>
        <a:spcAft>
          <a:spcPts val="400"/>
        </a:spcAft>
        <a:buFont typeface="Arial" charset="0"/>
        <a:buChar char="»"/>
        <a:defRPr lang="en-US" sz="1200" kern="1200" dirty="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9" cstate="print"/>
          <a:stretch>
            <a:fillRect/>
          </a:stretch>
        </a:blip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317324" y="1478513"/>
            <a:ext cx="8509352" cy="50270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6" name="Title Placeholder 1"/>
          <p:cNvSpPr>
            <a:spLocks noGrp="1"/>
          </p:cNvSpPr>
          <p:nvPr>
            <p:ph type="title"/>
          </p:nvPr>
        </p:nvSpPr>
        <p:spPr bwMode="auto">
          <a:xfrm>
            <a:off x="1588910" y="212724"/>
            <a:ext cx="7237765" cy="88629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a:t>
            </a:r>
          </a:p>
        </p:txBody>
      </p:sp>
      <p:sp>
        <p:nvSpPr>
          <p:cNvPr id="7" name="TextBox 6"/>
          <p:cNvSpPr txBox="1"/>
          <p:nvPr/>
        </p:nvSpPr>
        <p:spPr>
          <a:xfrm>
            <a:off x="320767" y="6589743"/>
            <a:ext cx="8582371" cy="182562"/>
          </a:xfrm>
          <a:prstGeom prst="rect">
            <a:avLst/>
          </a:prstGeom>
          <a:noFill/>
        </p:spPr>
        <p:txBody>
          <a:bodyPr wrap="none" lIns="0" tIns="0" rIns="0" bIns="0" anchor="b"/>
          <a:lstStyle/>
          <a:p>
            <a:pPr>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
        <p:nvSpPr>
          <p:cNvPr id="8" name="TextBox 7"/>
          <p:cNvSpPr txBox="1"/>
          <p:nvPr/>
        </p:nvSpPr>
        <p:spPr>
          <a:xfrm>
            <a:off x="8586168" y="6589743"/>
            <a:ext cx="274637" cy="182562"/>
          </a:xfrm>
          <a:prstGeom prst="rect">
            <a:avLst/>
          </a:prstGeom>
          <a:noFill/>
        </p:spPr>
        <p:txBody>
          <a:bodyPr wrap="none" lIns="0" tIns="0" rIns="0" bIns="0" anchor="b"/>
          <a:lstStyle/>
          <a:p>
            <a:pPr algn="r">
              <a:defRPr/>
            </a:pPr>
            <a:fld id="{29562520-176D-42A7-B13D-106F8AF044D0}" type="slidenum">
              <a:rPr lang="en-US" sz="900">
                <a:solidFill>
                  <a:srgbClr val="4C4C4C"/>
                </a:solidFill>
              </a:rPr>
              <a:pPr algn="r">
                <a:defRPr/>
              </a:pPr>
              <a:t>‹#›</a:t>
            </a:fld>
            <a:endParaRPr lang="en-US" sz="900" dirty="0">
              <a:solidFill>
                <a:srgbClr val="4C4C4C"/>
              </a:solidFill>
            </a:endParaRPr>
          </a:p>
        </p:txBody>
      </p:sp>
      <p:cxnSp>
        <p:nvCxnSpPr>
          <p:cNvPr id="6" name="Straight Connector 5"/>
          <p:cNvCxnSpPr/>
          <p:nvPr/>
        </p:nvCxnSpPr>
        <p:spPr>
          <a:xfrm>
            <a:off x="320768" y="1289521"/>
            <a:ext cx="8532981" cy="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84269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7" r:id="rId7"/>
  </p:sldLayoutIdLst>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800" b="1" kern="1200" baseline="0">
          <a:solidFill>
            <a:srgbClr val="4C4C4C"/>
          </a:solidFill>
          <a:latin typeface="Arial" pitchFamily="34" charset="0"/>
          <a:ea typeface="+mj-ea"/>
          <a:cs typeface="Arial" pitchFamily="34" charset="0"/>
        </a:defRPr>
      </a:lvl1pPr>
      <a:lvl2pPr algn="r" rtl="0" eaLnBrk="1" fontAlgn="base" hangingPunct="1">
        <a:spcBef>
          <a:spcPct val="0"/>
        </a:spcBef>
        <a:spcAft>
          <a:spcPct val="0"/>
        </a:spcAft>
        <a:defRPr sz="2800">
          <a:solidFill>
            <a:schemeClr val="bg1"/>
          </a:solidFill>
          <a:latin typeface="Arial" charset="0"/>
          <a:cs typeface="Arial" charset="0"/>
        </a:defRPr>
      </a:lvl2pPr>
      <a:lvl3pPr algn="r" rtl="0" eaLnBrk="1" fontAlgn="base" hangingPunct="1">
        <a:spcBef>
          <a:spcPct val="0"/>
        </a:spcBef>
        <a:spcAft>
          <a:spcPct val="0"/>
        </a:spcAft>
        <a:defRPr sz="2800">
          <a:solidFill>
            <a:schemeClr val="bg1"/>
          </a:solidFill>
          <a:latin typeface="Arial" charset="0"/>
          <a:cs typeface="Arial" charset="0"/>
        </a:defRPr>
      </a:lvl3pPr>
      <a:lvl4pPr algn="r" rtl="0" eaLnBrk="1" fontAlgn="base" hangingPunct="1">
        <a:spcBef>
          <a:spcPct val="0"/>
        </a:spcBef>
        <a:spcAft>
          <a:spcPct val="0"/>
        </a:spcAft>
        <a:defRPr sz="2800">
          <a:solidFill>
            <a:schemeClr val="bg1"/>
          </a:solidFill>
          <a:latin typeface="Arial" charset="0"/>
          <a:cs typeface="Arial" charset="0"/>
        </a:defRPr>
      </a:lvl4pPr>
      <a:lvl5pPr algn="r" rtl="0" eaLnBrk="1" fontAlgn="base" hangingPunct="1">
        <a:spcBef>
          <a:spcPct val="0"/>
        </a:spcBef>
        <a:spcAft>
          <a:spcPct val="0"/>
        </a:spcAft>
        <a:defRPr sz="2800">
          <a:solidFill>
            <a:schemeClr val="bg1"/>
          </a:solidFill>
          <a:latin typeface="Arial" charset="0"/>
          <a:cs typeface="Arial" charset="0"/>
        </a:defRPr>
      </a:lvl5pPr>
      <a:lvl6pPr marL="457200" algn="r" rtl="0" eaLnBrk="1" fontAlgn="base" hangingPunct="1">
        <a:spcBef>
          <a:spcPct val="0"/>
        </a:spcBef>
        <a:spcAft>
          <a:spcPct val="0"/>
        </a:spcAft>
        <a:defRPr sz="2800">
          <a:solidFill>
            <a:schemeClr val="bg1"/>
          </a:solidFill>
          <a:latin typeface="Arial" charset="0"/>
          <a:cs typeface="Arial" charset="0"/>
        </a:defRPr>
      </a:lvl6pPr>
      <a:lvl7pPr marL="914400" algn="r" rtl="0" eaLnBrk="1" fontAlgn="base" hangingPunct="1">
        <a:spcBef>
          <a:spcPct val="0"/>
        </a:spcBef>
        <a:spcAft>
          <a:spcPct val="0"/>
        </a:spcAft>
        <a:defRPr sz="2800">
          <a:solidFill>
            <a:schemeClr val="bg1"/>
          </a:solidFill>
          <a:latin typeface="Arial" charset="0"/>
          <a:cs typeface="Arial" charset="0"/>
        </a:defRPr>
      </a:lvl7pPr>
      <a:lvl8pPr marL="1371600" algn="r" rtl="0" eaLnBrk="1" fontAlgn="base" hangingPunct="1">
        <a:spcBef>
          <a:spcPct val="0"/>
        </a:spcBef>
        <a:spcAft>
          <a:spcPct val="0"/>
        </a:spcAft>
        <a:defRPr sz="2800">
          <a:solidFill>
            <a:schemeClr val="bg1"/>
          </a:solidFill>
          <a:latin typeface="Arial" charset="0"/>
          <a:cs typeface="Arial" charset="0"/>
        </a:defRPr>
      </a:lvl8pPr>
      <a:lvl9pPr marL="1828800" algn="r" rtl="0" eaLnBrk="1" fontAlgn="base" hangingPunct="1">
        <a:spcBef>
          <a:spcPct val="0"/>
        </a:spcBef>
        <a:spcAft>
          <a:spcPct val="0"/>
        </a:spcAft>
        <a:defRPr sz="2800">
          <a:solidFill>
            <a:schemeClr val="bg1"/>
          </a:solidFill>
          <a:latin typeface="Arial" charset="0"/>
          <a:cs typeface="Arial" charset="0"/>
        </a:defRPr>
      </a:lvl9pPr>
    </p:titleStyle>
    <p:body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smtClean="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jpeg"/><Relationship Id="rId9"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jpeg"/><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17.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18.jpeg"/><Relationship Id="rId9" Type="http://schemas.openxmlformats.org/officeDocument/2006/relationships/image" Target="../media/image19.png"/><Relationship Id="rId10" Type="http://schemas.openxmlformats.org/officeDocument/2006/relationships/image" Target="../media/image47.em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53.jpeg"/><Relationship Id="rId12" Type="http://schemas.openxmlformats.org/officeDocument/2006/relationships/image" Target="../media/image54.jpeg"/><Relationship Id="rId13" Type="http://schemas.openxmlformats.org/officeDocument/2006/relationships/image" Target="../media/image22.png"/><Relationship Id="rId14" Type="http://schemas.openxmlformats.org/officeDocument/2006/relationships/image" Target="../media/image55.jpeg"/><Relationship Id="rId15" Type="http://schemas.openxmlformats.org/officeDocument/2006/relationships/image" Target="../media/image56.png"/><Relationship Id="rId16"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6.jpeg"/><Relationship Id="rId5" Type="http://schemas.openxmlformats.org/officeDocument/2006/relationships/image" Target="../media/image48.jpeg"/><Relationship Id="rId6" Type="http://schemas.openxmlformats.org/officeDocument/2006/relationships/image" Target="../media/image24.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524000" y="0"/>
            <a:ext cx="7262545" cy="887884"/>
          </a:xfrm>
        </p:spPr>
        <p:txBody>
          <a:bodyPr/>
          <a:lstStyle/>
          <a:p>
            <a:r>
              <a:rPr lang="en-US" sz="2400" dirty="0" smtClean="0"/>
              <a:t>Offers – Lessons Learned</a:t>
            </a:r>
          </a:p>
        </p:txBody>
      </p:sp>
      <p:graphicFrame>
        <p:nvGraphicFramePr>
          <p:cNvPr id="4" name="Table 3"/>
          <p:cNvGraphicFramePr>
            <a:graphicFrameLocks noGrp="1"/>
          </p:cNvGraphicFramePr>
          <p:nvPr>
            <p:extLst>
              <p:ext uri="{D42A27DB-BD31-4B8C-83A1-F6EECF244321}">
                <p14:modId xmlns:p14="http://schemas.microsoft.com/office/powerpoint/2010/main" val="88120136"/>
              </p:ext>
            </p:extLst>
          </p:nvPr>
        </p:nvGraphicFramePr>
        <p:xfrm>
          <a:off x="457200" y="1828800"/>
          <a:ext cx="7924799" cy="4249052"/>
        </p:xfrm>
        <a:graphic>
          <a:graphicData uri="http://schemas.openxmlformats.org/drawingml/2006/table">
            <a:tbl>
              <a:tblPr firstRow="1" bandRow="1">
                <a:tableStyleId>{93296810-A885-4BE3-A3E7-6D5BEEA58F35}</a:tableStyleId>
              </a:tblPr>
              <a:tblGrid>
                <a:gridCol w="2971800"/>
                <a:gridCol w="4267200"/>
                <a:gridCol w="685799"/>
              </a:tblGrid>
              <a:tr h="368668">
                <a:tc>
                  <a:txBody>
                    <a:bodyPr/>
                    <a:lstStyle/>
                    <a:p>
                      <a:r>
                        <a:rPr lang="en-US" sz="900" dirty="0" smtClean="0"/>
                        <a:t>Key Takeaway</a:t>
                      </a:r>
                      <a:endParaRPr lang="en-US" sz="900" dirty="0"/>
                    </a:p>
                  </a:txBody>
                  <a:tcPr>
                    <a:lnB w="12700" cap="flat" cmpd="sng" algn="ctr">
                      <a:solidFill>
                        <a:schemeClr val="tx1"/>
                      </a:solidFill>
                      <a:prstDash val="solid"/>
                      <a:round/>
                      <a:headEnd type="none" w="med" len="med"/>
                      <a:tailEnd type="none" w="med" len="med"/>
                    </a:lnB>
                    <a:solidFill>
                      <a:srgbClr val="C00000"/>
                    </a:solidFill>
                  </a:tcPr>
                </a:tc>
                <a:tc>
                  <a:txBody>
                    <a:bodyPr/>
                    <a:lstStyle/>
                    <a:p>
                      <a:r>
                        <a:rPr lang="en-US" sz="900" dirty="0" smtClean="0"/>
                        <a:t>Offer Example</a:t>
                      </a:r>
                      <a:endParaRPr lang="en-US" sz="900" dirty="0"/>
                    </a:p>
                  </a:txBody>
                  <a:tcPr>
                    <a:lnB w="12700" cap="flat" cmpd="sng" algn="ctr">
                      <a:solidFill>
                        <a:schemeClr val="tx1"/>
                      </a:solidFill>
                      <a:prstDash val="solid"/>
                      <a:round/>
                      <a:headEnd type="none" w="med" len="med"/>
                      <a:tailEnd type="none" w="med" len="med"/>
                    </a:lnB>
                    <a:solidFill>
                      <a:srgbClr val="C00000"/>
                    </a:solidFill>
                  </a:tcPr>
                </a:tc>
                <a:tc>
                  <a:txBody>
                    <a:bodyPr/>
                    <a:lstStyle/>
                    <a:p>
                      <a:r>
                        <a:rPr lang="en-US" sz="900" dirty="0" smtClean="0"/>
                        <a:t>Net Revenue Impact</a:t>
                      </a:r>
                      <a:endParaRPr lang="en-US" sz="900" dirty="0"/>
                    </a:p>
                  </a:txBody>
                  <a:tcPr>
                    <a:lnB w="12700" cap="flat" cmpd="sng" algn="ctr">
                      <a:solidFill>
                        <a:schemeClr val="tx1"/>
                      </a:solidFill>
                      <a:prstDash val="solid"/>
                      <a:round/>
                      <a:headEnd type="none" w="med" len="med"/>
                      <a:tailEnd type="none" w="med" len="med"/>
                    </a:lnB>
                    <a:solidFill>
                      <a:srgbClr val="C00000"/>
                    </a:solidFill>
                  </a:tcPr>
                </a:tc>
              </a:tr>
              <a:tr h="936533">
                <a:tc>
                  <a:txBody>
                    <a:bodyPr/>
                    <a:lstStyle/>
                    <a:p>
                      <a:r>
                        <a:rPr lang="en-US" sz="900" b="1" dirty="0" smtClean="0">
                          <a:solidFill>
                            <a:srgbClr val="FF0000"/>
                          </a:solidFill>
                        </a:rPr>
                        <a:t>Free</a:t>
                      </a:r>
                      <a:r>
                        <a:rPr lang="en-US" sz="900" b="1" baseline="0" dirty="0" smtClean="0">
                          <a:solidFill>
                            <a:srgbClr val="FF0000"/>
                          </a:solidFill>
                        </a:rPr>
                        <a:t> Offers </a:t>
                      </a:r>
                      <a:r>
                        <a:rPr lang="en-US" sz="900" b="0" baseline="0" dirty="0" smtClean="0">
                          <a:solidFill>
                            <a:schemeClr val="tx1"/>
                          </a:solidFill>
                        </a:rPr>
                        <a:t>drive incremental revenue when:</a:t>
                      </a:r>
                      <a:br>
                        <a:rPr lang="en-US" sz="900" b="0" baseline="0" dirty="0" smtClean="0">
                          <a:solidFill>
                            <a:schemeClr val="tx1"/>
                          </a:solidFill>
                        </a:rPr>
                      </a:br>
                      <a:r>
                        <a:rPr lang="en-US" sz="900" b="0" baseline="0" dirty="0" smtClean="0">
                          <a:solidFill>
                            <a:schemeClr val="tx1"/>
                          </a:solidFill>
                        </a:rPr>
                        <a:t>- targeted to non/low VOD usage groups</a:t>
                      </a:r>
                      <a:br>
                        <a:rPr lang="en-US" sz="900" b="0" baseline="0" dirty="0" smtClean="0">
                          <a:solidFill>
                            <a:schemeClr val="tx1"/>
                          </a:solidFill>
                        </a:rPr>
                      </a:br>
                      <a:r>
                        <a:rPr lang="en-US" sz="900" b="0" baseline="0" dirty="0" smtClean="0">
                          <a:solidFill>
                            <a:schemeClr val="tx1"/>
                          </a:solidFill>
                        </a:rPr>
                        <a:t>- directly related to VOD</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1"/>
                          </a:solidFill>
                        </a:rPr>
                        <a:t>First One On Us</a:t>
                      </a:r>
                    </a:p>
                    <a:p>
                      <a:r>
                        <a:rPr lang="en-US" sz="900" baseline="0" dirty="0" smtClean="0">
                          <a:solidFill>
                            <a:schemeClr val="tx1"/>
                          </a:solidFill>
                        </a:rPr>
                        <a:t>- Two distinct targets:  </a:t>
                      </a:r>
                      <a:br>
                        <a:rPr lang="en-US" sz="900" baseline="0" dirty="0" smtClean="0">
                          <a:solidFill>
                            <a:schemeClr val="tx1"/>
                          </a:solidFill>
                        </a:rPr>
                      </a:br>
                      <a:r>
                        <a:rPr lang="en-US" sz="900" baseline="0" dirty="0" smtClean="0">
                          <a:solidFill>
                            <a:schemeClr val="tx1"/>
                          </a:solidFill>
                        </a:rPr>
                        <a:t>  1.  new installs</a:t>
                      </a:r>
                      <a:br>
                        <a:rPr lang="en-US" sz="900" baseline="0" dirty="0" smtClean="0">
                          <a:solidFill>
                            <a:schemeClr val="tx1"/>
                          </a:solidFill>
                        </a:rPr>
                      </a:br>
                      <a:r>
                        <a:rPr lang="en-US" sz="900" baseline="0" dirty="0" smtClean="0">
                          <a:solidFill>
                            <a:schemeClr val="tx1"/>
                          </a:solidFill>
                        </a:rPr>
                        <a:t>  2.  non/lapsed users</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tabLst>
                          <a:tab pos="60325" algn="l"/>
                        </a:tabLst>
                      </a:pP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01804">
                <a:tc>
                  <a:txBody>
                    <a:bodyPr/>
                    <a:lstStyle/>
                    <a:p>
                      <a:r>
                        <a:rPr lang="en-US" sz="900" b="1" dirty="0" smtClean="0">
                          <a:solidFill>
                            <a:srgbClr val="FF0000"/>
                          </a:solidFill>
                        </a:rPr>
                        <a:t>Mass Market Discount Offers </a:t>
                      </a:r>
                      <a:r>
                        <a:rPr lang="en-US" sz="900" b="0" dirty="0" smtClean="0">
                          <a:solidFill>
                            <a:schemeClr val="tx1"/>
                          </a:solidFill>
                        </a:rPr>
                        <a:t>drive</a:t>
                      </a:r>
                      <a:r>
                        <a:rPr lang="en-US" sz="900" b="0" baseline="0" dirty="0" smtClean="0">
                          <a:solidFill>
                            <a:schemeClr val="tx1"/>
                          </a:solidFill>
                        </a:rPr>
                        <a:t> incremental usage when:</a:t>
                      </a:r>
                    </a:p>
                    <a:p>
                      <a:r>
                        <a:rPr lang="en-US" sz="900" b="0" dirty="0" smtClean="0">
                          <a:solidFill>
                            <a:schemeClr val="tx1"/>
                          </a:solidFill>
                        </a:rPr>
                        <a:t>- They promote</a:t>
                      </a:r>
                      <a:r>
                        <a:rPr lang="en-US" sz="900" b="0" baseline="0" dirty="0" smtClean="0">
                          <a:solidFill>
                            <a:schemeClr val="tx1"/>
                          </a:solidFill>
                        </a:rPr>
                        <a:t> </a:t>
                      </a:r>
                      <a:r>
                        <a:rPr lang="en-US" sz="900" b="0" dirty="0" smtClean="0">
                          <a:solidFill>
                            <a:schemeClr val="tx1"/>
                          </a:solidFill>
                        </a:rPr>
                        <a:t>recent and high box office movies</a:t>
                      </a:r>
                      <a:br>
                        <a:rPr lang="en-US" sz="900" b="0" dirty="0" smtClean="0">
                          <a:solidFill>
                            <a:schemeClr val="tx1"/>
                          </a:solidFill>
                        </a:rPr>
                      </a:br>
                      <a:r>
                        <a:rPr lang="en-US" sz="900" b="0" dirty="0" smtClean="0">
                          <a:solidFill>
                            <a:schemeClr val="tx1"/>
                          </a:solidFill>
                        </a:rPr>
                        <a:t>-</a:t>
                      </a:r>
                      <a:r>
                        <a:rPr lang="en-US" sz="900" b="0" baseline="0" dirty="0" smtClean="0">
                          <a:solidFill>
                            <a:schemeClr val="tx1"/>
                          </a:solidFill>
                        </a:rPr>
                        <a:t> They m</a:t>
                      </a:r>
                      <a:r>
                        <a:rPr lang="en-US" sz="900" b="0" dirty="0" smtClean="0">
                          <a:solidFill>
                            <a:schemeClr val="tx1"/>
                          </a:solidFill>
                        </a:rPr>
                        <a:t>inimize</a:t>
                      </a:r>
                      <a:r>
                        <a:rPr lang="en-US" sz="900" b="0" baseline="0" dirty="0" smtClean="0">
                          <a:solidFill>
                            <a:schemeClr val="tx1"/>
                          </a:solidFill>
                        </a:rPr>
                        <a:t> BAU revenue cannibalization</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1"/>
                          </a:solidFill>
                        </a:rPr>
                        <a:t>FiOS Movie Night</a:t>
                      </a:r>
                      <a:br>
                        <a:rPr lang="en-US" sz="900" dirty="0" smtClean="0">
                          <a:solidFill>
                            <a:schemeClr val="tx1"/>
                          </a:solidFill>
                        </a:rPr>
                      </a:br>
                      <a:r>
                        <a:rPr lang="en-US" sz="900" dirty="0" smtClean="0">
                          <a:solidFill>
                            <a:schemeClr val="tx1"/>
                          </a:solidFill>
                        </a:rPr>
                        <a:t>- $2 off 3 rentals </a:t>
                      </a:r>
                      <a:r>
                        <a:rPr lang="en-US" sz="900" baseline="0" dirty="0" smtClean="0">
                          <a:solidFill>
                            <a:schemeClr val="tx1"/>
                          </a:solidFill>
                        </a:rPr>
                        <a:t>every Friday night</a:t>
                      </a:r>
                    </a:p>
                    <a:p>
                      <a:pPr>
                        <a:buFontTx/>
                        <a:buChar char="-"/>
                      </a:pPr>
                      <a:r>
                        <a:rPr lang="en-US" sz="900" baseline="0" dirty="0" smtClean="0">
                          <a:solidFill>
                            <a:schemeClr val="tx1"/>
                          </a:solidFill>
                        </a:rPr>
                        <a:t>Movies &gt;4 weeks into rental window</a:t>
                      </a:r>
                    </a:p>
                    <a:p>
                      <a:pPr>
                        <a:buFontTx/>
                        <a:buNone/>
                      </a:pPr>
                      <a:r>
                        <a:rPr lang="en-US" sz="900" baseline="0" dirty="0" smtClean="0">
                          <a:solidFill>
                            <a:schemeClr val="tx1"/>
                          </a:solidFill>
                        </a:rPr>
                        <a:t>After @70% of revenue curve</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marR="0" lvl="1" indent="-60325"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71263">
                <a:tc>
                  <a:txBody>
                    <a:bodyPr/>
                    <a:lstStyle/>
                    <a:p>
                      <a:r>
                        <a:rPr lang="en-US" sz="900" b="1" dirty="0" smtClean="0">
                          <a:solidFill>
                            <a:srgbClr val="FF0000"/>
                          </a:solidFill>
                        </a:rPr>
                        <a:t>BOGO Offers </a:t>
                      </a:r>
                      <a:r>
                        <a:rPr lang="en-US" sz="900" b="0" dirty="0" smtClean="0">
                          <a:solidFill>
                            <a:schemeClr val="tx1"/>
                          </a:solidFill>
                        </a:rPr>
                        <a:t>do not drive</a:t>
                      </a:r>
                      <a:r>
                        <a:rPr lang="en-US" sz="900" b="0" baseline="0" dirty="0" smtClean="0">
                          <a:solidFill>
                            <a:schemeClr val="tx1"/>
                          </a:solidFill>
                        </a:rPr>
                        <a:t> enough incremental usage to offset cannibalization from BAU users</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1"/>
                          </a:solidFill>
                        </a:rPr>
                        <a:t>Order 3 Movies, get</a:t>
                      </a:r>
                      <a:r>
                        <a:rPr lang="en-US" sz="900" baseline="0" dirty="0" smtClean="0">
                          <a:solidFill>
                            <a:schemeClr val="tx1"/>
                          </a:solidFill>
                        </a:rPr>
                        <a:t> the 4</a:t>
                      </a:r>
                      <a:r>
                        <a:rPr lang="en-US" sz="900" baseline="30000" dirty="0" smtClean="0">
                          <a:solidFill>
                            <a:schemeClr val="tx1"/>
                          </a:solidFill>
                        </a:rPr>
                        <a:t>th</a:t>
                      </a:r>
                      <a:r>
                        <a:rPr lang="en-US" sz="900" baseline="0" dirty="0" smtClean="0">
                          <a:solidFill>
                            <a:schemeClr val="tx1"/>
                          </a:solidFill>
                        </a:rPr>
                        <a:t> Free </a:t>
                      </a:r>
                    </a:p>
                    <a:p>
                      <a:r>
                        <a:rPr lang="en-US" sz="900" baseline="0" dirty="0" smtClean="0">
                          <a:solidFill>
                            <a:schemeClr val="tx1"/>
                          </a:solidFill>
                        </a:rPr>
                        <a:t>- In market 12/12- 3/13</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tabLst>
                          <a:tab pos="60325" algn="l"/>
                        </a:tabLst>
                      </a:pP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36533">
                <a:tc>
                  <a:txBody>
                    <a:bodyPr/>
                    <a:lstStyle/>
                    <a:p>
                      <a:r>
                        <a:rPr lang="en-US" sz="900" b="1" dirty="0" smtClean="0">
                          <a:solidFill>
                            <a:srgbClr val="FF0000"/>
                          </a:solidFill>
                        </a:rPr>
                        <a:t>Upgrade Offers</a:t>
                      </a:r>
                      <a:r>
                        <a:rPr lang="en-US" sz="900" b="1" baseline="0" dirty="0" smtClean="0">
                          <a:solidFill>
                            <a:srgbClr val="FF0000"/>
                          </a:solidFill>
                        </a:rPr>
                        <a:t> </a:t>
                      </a:r>
                      <a:r>
                        <a:rPr lang="en-US" sz="900" b="0" dirty="0" smtClean="0">
                          <a:solidFill>
                            <a:schemeClr val="tx1"/>
                          </a:solidFill>
                        </a:rPr>
                        <a:t>drive small</a:t>
                      </a:r>
                      <a:r>
                        <a:rPr lang="en-US" sz="900" b="0" baseline="0" dirty="0" smtClean="0">
                          <a:solidFill>
                            <a:schemeClr val="tx1"/>
                          </a:solidFill>
                        </a:rPr>
                        <a:t>er incremental revenue </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1"/>
                          </a:solidFill>
                        </a:rPr>
                        <a:t>Rent-to-Own</a:t>
                      </a:r>
                      <a:br>
                        <a:rPr lang="en-US" sz="900" dirty="0" smtClean="0">
                          <a:solidFill>
                            <a:schemeClr val="tx1"/>
                          </a:solidFill>
                        </a:rPr>
                      </a:br>
                      <a:r>
                        <a:rPr lang="en-US" sz="900" dirty="0" smtClean="0">
                          <a:solidFill>
                            <a:schemeClr val="tx1"/>
                          </a:solidFill>
                        </a:rPr>
                        <a:t>- After viewing</a:t>
                      </a:r>
                      <a:r>
                        <a:rPr lang="en-US" sz="900" baseline="0" dirty="0" smtClean="0">
                          <a:solidFill>
                            <a:schemeClr val="tx1"/>
                          </a:solidFill>
                        </a:rPr>
                        <a:t> a rented movie, upgrade</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aseline="0" dirty="0" smtClean="0">
                          <a:solidFill>
                            <a:schemeClr val="tx1"/>
                          </a:solidFill>
                        </a:rPr>
                        <a:t>to own the movie for a reduced price</a:t>
                      </a:r>
                      <a:endParaRPr lang="en-US" sz="900" dirty="0" smtClean="0">
                        <a:solidFill>
                          <a:schemeClr val="tx1"/>
                        </a:solidFill>
                      </a:endParaRPr>
                    </a:p>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marR="0" lvl="1" indent="-60325"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Right Arrow 12"/>
          <p:cNvSpPr/>
          <p:nvPr/>
        </p:nvSpPr>
        <p:spPr>
          <a:xfrm rot="5400000">
            <a:off x="8232490" y="759110"/>
            <a:ext cx="152400" cy="310580"/>
          </a:xfrm>
          <a:prstGeom prst="rightArrow">
            <a:avLst/>
          </a:prstGeom>
          <a:solidFill>
            <a:srgbClr val="C0000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p:cNvPicPr>
            <a:picLocks noChangeAspect="1" noChangeArrowheads="1"/>
          </p:cNvPicPr>
          <p:nvPr/>
        </p:nvPicPr>
        <p:blipFill>
          <a:blip r:embed="rId3" cstate="print"/>
          <a:srcRect/>
          <a:stretch>
            <a:fillRect/>
          </a:stretch>
        </p:blipFill>
        <p:spPr bwMode="auto">
          <a:xfrm>
            <a:off x="5715000" y="3276600"/>
            <a:ext cx="1815544" cy="914400"/>
          </a:xfrm>
          <a:prstGeom prst="rect">
            <a:avLst/>
          </a:prstGeom>
          <a:noFill/>
          <a:ln w="9525">
            <a:noFill/>
            <a:miter lim="800000"/>
            <a:headEnd/>
            <a:tailEnd/>
          </a:ln>
        </p:spPr>
      </p:pic>
      <p:pic>
        <p:nvPicPr>
          <p:cNvPr id="30" name="Picture 9"/>
          <p:cNvPicPr>
            <a:picLocks noChangeAspect="1" noChangeArrowheads="1"/>
          </p:cNvPicPr>
          <p:nvPr/>
        </p:nvPicPr>
        <p:blipFill>
          <a:blip r:embed="rId4" cstate="print"/>
          <a:srcRect/>
          <a:stretch>
            <a:fillRect/>
          </a:stretch>
        </p:blipFill>
        <p:spPr bwMode="auto">
          <a:xfrm>
            <a:off x="5334000" y="4267200"/>
            <a:ext cx="2251364" cy="762000"/>
          </a:xfrm>
          <a:prstGeom prst="rect">
            <a:avLst/>
          </a:prstGeom>
          <a:noFill/>
          <a:ln w="9525">
            <a:noFill/>
            <a:miter lim="800000"/>
            <a:headEnd/>
            <a:tailEnd/>
          </a:ln>
        </p:spPr>
      </p:pic>
      <p:pic>
        <p:nvPicPr>
          <p:cNvPr id="31" name="Picture 10"/>
          <p:cNvPicPr>
            <a:picLocks noChangeAspect="1" noChangeArrowheads="1"/>
          </p:cNvPicPr>
          <p:nvPr/>
        </p:nvPicPr>
        <p:blipFill>
          <a:blip r:embed="rId5" cstate="print"/>
          <a:srcRect/>
          <a:stretch>
            <a:fillRect/>
          </a:stretch>
        </p:blipFill>
        <p:spPr bwMode="auto">
          <a:xfrm>
            <a:off x="5867400" y="5257800"/>
            <a:ext cx="1501671" cy="656528"/>
          </a:xfrm>
          <a:prstGeom prst="rect">
            <a:avLst/>
          </a:prstGeom>
          <a:noFill/>
          <a:ln w="9525">
            <a:noFill/>
            <a:miter lim="800000"/>
            <a:headEnd/>
            <a:tailEnd/>
          </a:ln>
        </p:spPr>
      </p:pic>
      <p:sp>
        <p:nvSpPr>
          <p:cNvPr id="35" name="Right Arrow 34"/>
          <p:cNvSpPr/>
          <p:nvPr/>
        </p:nvSpPr>
        <p:spPr>
          <a:xfrm rot="16200000" flipV="1">
            <a:off x="6268286" y="757369"/>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ight Arrow 35"/>
          <p:cNvSpPr/>
          <p:nvPr/>
        </p:nvSpPr>
        <p:spPr>
          <a:xfrm rot="16200000" flipV="1">
            <a:off x="7011503" y="733960"/>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ight Arrow 36"/>
          <p:cNvSpPr/>
          <p:nvPr/>
        </p:nvSpPr>
        <p:spPr>
          <a:xfrm rot="5400000" flipH="1">
            <a:off x="7698034" y="850177"/>
            <a:ext cx="109059" cy="112727"/>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6512047" y="819889"/>
            <a:ext cx="529445" cy="338554"/>
          </a:xfrm>
          <a:prstGeom prst="rect">
            <a:avLst/>
          </a:prstGeom>
          <a:noFill/>
        </p:spPr>
        <p:txBody>
          <a:bodyPr wrap="square" rtlCol="0">
            <a:spAutoFit/>
          </a:bodyPr>
          <a:lstStyle/>
          <a:p>
            <a:r>
              <a:rPr lang="en-US" sz="800" dirty="0" smtClean="0"/>
              <a:t>Large</a:t>
            </a:r>
          </a:p>
          <a:p>
            <a:r>
              <a:rPr lang="en-US" sz="800" dirty="0" smtClean="0"/>
              <a:t>(&gt;$5M)</a:t>
            </a:r>
            <a:endParaRPr lang="en-US" sz="800" dirty="0"/>
          </a:p>
        </p:txBody>
      </p:sp>
      <p:sp>
        <p:nvSpPr>
          <p:cNvPr id="39" name="TextBox 38"/>
          <p:cNvSpPr txBox="1"/>
          <p:nvPr/>
        </p:nvSpPr>
        <p:spPr>
          <a:xfrm>
            <a:off x="7180950" y="820095"/>
            <a:ext cx="655390" cy="461665"/>
          </a:xfrm>
          <a:prstGeom prst="rect">
            <a:avLst/>
          </a:prstGeom>
          <a:noFill/>
        </p:spPr>
        <p:txBody>
          <a:bodyPr wrap="square" rtlCol="0">
            <a:spAutoFit/>
          </a:bodyPr>
          <a:lstStyle/>
          <a:p>
            <a:r>
              <a:rPr lang="en-US" sz="800" dirty="0" smtClean="0"/>
              <a:t>Medium</a:t>
            </a:r>
          </a:p>
          <a:p>
            <a:r>
              <a:rPr lang="en-US" sz="800" dirty="0" smtClean="0"/>
              <a:t>($.5M-$5.0M)</a:t>
            </a:r>
            <a:endParaRPr lang="en-US" sz="800" dirty="0"/>
          </a:p>
        </p:txBody>
      </p:sp>
      <p:sp>
        <p:nvSpPr>
          <p:cNvPr id="40" name="TextBox 39"/>
          <p:cNvSpPr txBox="1"/>
          <p:nvPr/>
        </p:nvSpPr>
        <p:spPr>
          <a:xfrm>
            <a:off x="7763116" y="828515"/>
            <a:ext cx="648598" cy="338554"/>
          </a:xfrm>
          <a:prstGeom prst="rect">
            <a:avLst/>
          </a:prstGeom>
          <a:noFill/>
        </p:spPr>
        <p:txBody>
          <a:bodyPr wrap="square" rtlCol="0">
            <a:spAutoFit/>
          </a:bodyPr>
          <a:lstStyle/>
          <a:p>
            <a:r>
              <a:rPr lang="en-US" sz="800" dirty="0" smtClean="0"/>
              <a:t>Small</a:t>
            </a:r>
          </a:p>
          <a:p>
            <a:r>
              <a:rPr lang="en-US" sz="800" dirty="0" smtClean="0"/>
              <a:t>(&lt;$.5M)</a:t>
            </a:r>
            <a:endParaRPr lang="en-US" sz="800" dirty="0"/>
          </a:p>
        </p:txBody>
      </p:sp>
      <p:sp>
        <p:nvSpPr>
          <p:cNvPr id="41" name="TextBox 40"/>
          <p:cNvSpPr txBox="1"/>
          <p:nvPr/>
        </p:nvSpPr>
        <p:spPr>
          <a:xfrm>
            <a:off x="6781800" y="533400"/>
            <a:ext cx="2017143" cy="230832"/>
          </a:xfrm>
          <a:prstGeom prst="rect">
            <a:avLst/>
          </a:prstGeom>
          <a:noFill/>
        </p:spPr>
        <p:txBody>
          <a:bodyPr wrap="square" rtlCol="0">
            <a:spAutoFit/>
          </a:bodyPr>
          <a:lstStyle/>
          <a:p>
            <a:r>
              <a:rPr lang="en-US" sz="900" b="1" u="sng" dirty="0" smtClean="0"/>
              <a:t>Annual Net Revenue Impact</a:t>
            </a:r>
            <a:endParaRPr lang="en-US" sz="900" b="1" u="sng" dirty="0"/>
          </a:p>
        </p:txBody>
      </p:sp>
      <p:sp>
        <p:nvSpPr>
          <p:cNvPr id="42" name="Right Arrow 41"/>
          <p:cNvSpPr/>
          <p:nvPr/>
        </p:nvSpPr>
        <p:spPr>
          <a:xfrm rot="16200000" flipV="1">
            <a:off x="7828268" y="2534932"/>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ight Arrow 43"/>
          <p:cNvSpPr/>
          <p:nvPr/>
        </p:nvSpPr>
        <p:spPr>
          <a:xfrm rot="16200000" flipV="1">
            <a:off x="7925903" y="3580297"/>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ight Arrow 44"/>
          <p:cNvSpPr/>
          <p:nvPr/>
        </p:nvSpPr>
        <p:spPr>
          <a:xfrm rot="5400000">
            <a:off x="7927690" y="4569110"/>
            <a:ext cx="152400" cy="310580"/>
          </a:xfrm>
          <a:prstGeom prst="rightArrow">
            <a:avLst/>
          </a:prstGeom>
          <a:solidFill>
            <a:srgbClr val="C0000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p:cNvSpPr/>
          <p:nvPr/>
        </p:nvSpPr>
        <p:spPr>
          <a:xfrm rot="16200000" flipV="1">
            <a:off x="7925903" y="5332897"/>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p:cNvPicPr>
            <a:picLocks noChangeAspect="1" noChangeArrowheads="1"/>
          </p:cNvPicPr>
          <p:nvPr/>
        </p:nvPicPr>
        <p:blipFill>
          <a:blip r:embed="rId6" cstate="print"/>
          <a:srcRect/>
          <a:stretch>
            <a:fillRect/>
          </a:stretch>
        </p:blipFill>
        <p:spPr bwMode="auto">
          <a:xfrm>
            <a:off x="5334000" y="2032991"/>
            <a:ext cx="1600200" cy="1056395"/>
          </a:xfrm>
          <a:prstGeom prst="rect">
            <a:avLst/>
          </a:prstGeom>
          <a:noFill/>
          <a:ln w="9525">
            <a:noFill/>
            <a:miter lim="800000"/>
            <a:headEnd/>
            <a:tailEnd/>
          </a:ln>
        </p:spPr>
      </p:pic>
      <p:sp>
        <p:nvSpPr>
          <p:cNvPr id="47" name="TextBox 46"/>
          <p:cNvSpPr txBox="1"/>
          <p:nvPr/>
        </p:nvSpPr>
        <p:spPr>
          <a:xfrm>
            <a:off x="8419202" y="838200"/>
            <a:ext cx="648598" cy="215444"/>
          </a:xfrm>
          <a:prstGeom prst="rect">
            <a:avLst/>
          </a:prstGeom>
          <a:noFill/>
        </p:spPr>
        <p:txBody>
          <a:bodyPr wrap="square" rtlCol="0">
            <a:spAutoFit/>
          </a:bodyPr>
          <a:lstStyle/>
          <a:p>
            <a:r>
              <a:rPr lang="en-US" sz="800" dirty="0" smtClean="0"/>
              <a:t>Negative</a:t>
            </a:r>
            <a:endParaRPr lang="en-US" sz="800" dirty="0"/>
          </a:p>
        </p:txBody>
      </p:sp>
    </p:spTree>
    <p:extLst>
      <p:ext uri="{BB962C8B-B14F-4D97-AF65-F5344CB8AC3E}">
        <p14:creationId xmlns:p14="http://schemas.microsoft.com/office/powerpoint/2010/main" val="19797145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524000" y="0"/>
            <a:ext cx="7262545" cy="887884"/>
          </a:xfrm>
        </p:spPr>
        <p:txBody>
          <a:bodyPr/>
          <a:lstStyle/>
          <a:p>
            <a:r>
              <a:rPr lang="en-US" sz="2400" dirty="0" smtClean="0"/>
              <a:t>Tactics – Top 5</a:t>
            </a:r>
          </a:p>
        </p:txBody>
      </p:sp>
      <p:graphicFrame>
        <p:nvGraphicFramePr>
          <p:cNvPr id="4" name="Table 3"/>
          <p:cNvGraphicFramePr>
            <a:graphicFrameLocks noGrp="1"/>
          </p:cNvGraphicFramePr>
          <p:nvPr>
            <p:extLst>
              <p:ext uri="{D42A27DB-BD31-4B8C-83A1-F6EECF244321}">
                <p14:modId xmlns:p14="http://schemas.microsoft.com/office/powerpoint/2010/main" val="88120136"/>
              </p:ext>
            </p:extLst>
          </p:nvPr>
        </p:nvGraphicFramePr>
        <p:xfrm>
          <a:off x="457200" y="1295400"/>
          <a:ext cx="7924799" cy="4948477"/>
        </p:xfrm>
        <a:graphic>
          <a:graphicData uri="http://schemas.openxmlformats.org/drawingml/2006/table">
            <a:tbl>
              <a:tblPr firstRow="1" bandRow="1">
                <a:tableStyleId>{93296810-A885-4BE3-A3E7-6D5BEEA58F35}</a:tableStyleId>
              </a:tblPr>
              <a:tblGrid>
                <a:gridCol w="1931670"/>
                <a:gridCol w="3249930"/>
                <a:gridCol w="2057400"/>
                <a:gridCol w="685799"/>
              </a:tblGrid>
              <a:tr h="368668">
                <a:tc>
                  <a:txBody>
                    <a:bodyPr/>
                    <a:lstStyle/>
                    <a:p>
                      <a:r>
                        <a:rPr lang="en-US" sz="900" dirty="0" smtClean="0"/>
                        <a:t>Key Tactic</a:t>
                      </a:r>
                      <a:endParaRPr lang="en-US" sz="900" dirty="0"/>
                    </a:p>
                  </a:txBody>
                  <a:tcPr>
                    <a:lnB w="12700" cap="flat" cmpd="sng" algn="ctr">
                      <a:solidFill>
                        <a:schemeClr val="tx1"/>
                      </a:solidFill>
                      <a:prstDash val="solid"/>
                      <a:round/>
                      <a:headEnd type="none" w="med" len="med"/>
                      <a:tailEnd type="none" w="med" len="med"/>
                    </a:lnB>
                    <a:solidFill>
                      <a:srgbClr val="C00000"/>
                    </a:solidFill>
                  </a:tcPr>
                </a:tc>
                <a:tc>
                  <a:txBody>
                    <a:bodyPr/>
                    <a:lstStyle/>
                    <a:p>
                      <a:r>
                        <a:rPr lang="en-US" sz="900" dirty="0" smtClean="0"/>
                        <a:t>Tactic Example</a:t>
                      </a:r>
                      <a:endParaRPr lang="en-US" sz="900" dirty="0"/>
                    </a:p>
                  </a:txBody>
                  <a:tcPr>
                    <a:lnB w="12700" cap="flat" cmpd="sng" algn="ctr">
                      <a:solidFill>
                        <a:schemeClr val="tx1"/>
                      </a:solidFill>
                      <a:prstDash val="solid"/>
                      <a:round/>
                      <a:headEnd type="none" w="med" len="med"/>
                      <a:tailEnd type="none" w="med" len="med"/>
                    </a:lnB>
                    <a:solidFill>
                      <a:srgbClr val="C00000"/>
                    </a:solidFill>
                  </a:tcPr>
                </a:tc>
                <a:tc>
                  <a:txBody>
                    <a:bodyPr/>
                    <a:lstStyle/>
                    <a:p>
                      <a:r>
                        <a:rPr lang="en-US" sz="900" dirty="0" smtClean="0"/>
                        <a:t>Key Metric</a:t>
                      </a:r>
                      <a:endParaRPr lang="en-US" sz="900" dirty="0"/>
                    </a:p>
                  </a:txBody>
                  <a:tcPr>
                    <a:lnB w="12700" cap="flat" cmpd="sng" algn="ctr">
                      <a:solidFill>
                        <a:schemeClr val="tx1"/>
                      </a:solidFill>
                      <a:prstDash val="solid"/>
                      <a:round/>
                      <a:headEnd type="none" w="med" len="med"/>
                      <a:tailEnd type="none" w="med" len="med"/>
                    </a:lnB>
                    <a:solidFill>
                      <a:srgbClr val="C00000"/>
                    </a:solidFill>
                  </a:tcPr>
                </a:tc>
                <a:tc>
                  <a:txBody>
                    <a:bodyPr/>
                    <a:lstStyle/>
                    <a:p>
                      <a:r>
                        <a:rPr lang="en-US" sz="900" dirty="0" smtClean="0"/>
                        <a:t>Revenue Impact</a:t>
                      </a:r>
                      <a:endParaRPr lang="en-US" sz="900" dirty="0"/>
                    </a:p>
                  </a:txBody>
                  <a:tcPr>
                    <a:lnB w="12700" cap="flat" cmpd="sng" algn="ctr">
                      <a:solidFill>
                        <a:schemeClr val="tx1"/>
                      </a:solidFill>
                      <a:prstDash val="solid"/>
                      <a:round/>
                      <a:headEnd type="none" w="med" len="med"/>
                      <a:tailEnd type="none" w="med" len="med"/>
                    </a:lnB>
                    <a:solidFill>
                      <a:srgbClr val="C00000"/>
                    </a:solidFill>
                  </a:tcPr>
                </a:tc>
              </a:tr>
              <a:tr h="936533">
                <a:tc>
                  <a:txBody>
                    <a:bodyPr/>
                    <a:lstStyle/>
                    <a:p>
                      <a:r>
                        <a:rPr lang="en-US" sz="900" b="1" dirty="0" smtClean="0">
                          <a:solidFill>
                            <a:srgbClr val="FF0000"/>
                          </a:solidFill>
                        </a:rPr>
                        <a:t>Curated Merchandising</a:t>
                      </a:r>
                      <a:br>
                        <a:rPr lang="en-US" sz="900" b="1" dirty="0" smtClean="0">
                          <a:solidFill>
                            <a:srgbClr val="FF0000"/>
                          </a:solidFill>
                        </a:rPr>
                      </a:br>
                      <a:r>
                        <a:rPr lang="en-US" sz="900" b="0" dirty="0" smtClean="0">
                          <a:solidFill>
                            <a:schemeClr val="tx2">
                              <a:lumMod val="50000"/>
                            </a:schemeClr>
                          </a:solidFill>
                        </a:rPr>
                        <a:t>The</a:t>
                      </a:r>
                      <a:r>
                        <a:rPr lang="en-US" sz="900" b="0" baseline="0" dirty="0" smtClean="0">
                          <a:solidFill>
                            <a:schemeClr val="tx2">
                              <a:lumMod val="50000"/>
                            </a:schemeClr>
                          </a:solidFill>
                        </a:rPr>
                        <a:t> VOD storefront is the most direct selling tactic</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2">
                              <a:lumMod val="50000"/>
                            </a:schemeClr>
                          </a:solidFill>
                        </a:rPr>
                        <a:t>IMG</a:t>
                      </a:r>
                      <a:r>
                        <a:rPr lang="en-US" sz="900" b="0" baseline="0" dirty="0" smtClean="0">
                          <a:solidFill>
                            <a:schemeClr val="tx2">
                              <a:lumMod val="50000"/>
                            </a:schemeClr>
                          </a:solidFill>
                        </a:rPr>
                        <a:t> Menu</a:t>
                      </a:r>
                      <a:endParaRPr lang="en-US" sz="900" b="0" dirty="0" smtClean="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2">
                              <a:lumMod val="50000"/>
                            </a:schemeClr>
                          </a:solidFill>
                        </a:rPr>
                        <a:t>Highest awareness of any VOD tactic (42%)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dirty="0" smtClean="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tabLst>
                          <a:tab pos="60325" algn="l"/>
                        </a:tabLst>
                      </a:pP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989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solidFill>
                            <a:srgbClr val="FF0000"/>
                          </a:solidFill>
                        </a:rPr>
                        <a:t>On Air Promotion</a:t>
                      </a:r>
                      <a:br>
                        <a:rPr lang="en-US" sz="900" b="1" dirty="0" smtClean="0">
                          <a:solidFill>
                            <a:srgbClr val="FF0000"/>
                          </a:solidFill>
                        </a:rPr>
                      </a:br>
                      <a:r>
                        <a:rPr lang="en-US" sz="900" b="0" dirty="0" smtClean="0">
                          <a:solidFill>
                            <a:schemeClr val="tx1"/>
                          </a:solidFill>
                        </a:rPr>
                        <a:t>VOD</a:t>
                      </a:r>
                      <a:r>
                        <a:rPr lang="en-US" sz="900" b="1" dirty="0" smtClean="0">
                          <a:solidFill>
                            <a:srgbClr val="FF0000"/>
                          </a:solidFill>
                        </a:rPr>
                        <a:t> </a:t>
                      </a:r>
                      <a:r>
                        <a:rPr lang="en-US" sz="900" b="0" dirty="0" smtClean="0">
                          <a:solidFill>
                            <a:schemeClr val="tx1"/>
                          </a:solidFill>
                        </a:rPr>
                        <a:t>Cross Channel requires</a:t>
                      </a:r>
                      <a:r>
                        <a:rPr lang="en-US" sz="900" b="0" baseline="0" dirty="0" smtClean="0">
                          <a:solidFill>
                            <a:schemeClr val="tx1"/>
                          </a:solidFill>
                        </a:rPr>
                        <a:t> significant reach and frequency to drive constant awareness</a:t>
                      </a:r>
                      <a:endParaRPr lang="en-US" sz="900" b="0" dirty="0" smtClean="0">
                        <a:solidFill>
                          <a:schemeClr val="tx1"/>
                        </a:solidFill>
                      </a:endParaRPr>
                    </a:p>
                    <a:p>
                      <a:endParaRPr lang="en-US" sz="900" b="0" baseline="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2">
                              <a:lumMod val="50000"/>
                            </a:schemeClr>
                          </a:solidFill>
                        </a:rPr>
                        <a:t>EST/Mobility Spot</a:t>
                      </a:r>
                      <a:endParaRPr lang="en-US" sz="900" dirty="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2">
                              <a:lumMod val="50000"/>
                            </a:schemeClr>
                          </a:solidFill>
                        </a:rPr>
                        <a:t>Second highest</a:t>
                      </a:r>
                      <a:r>
                        <a:rPr lang="en-US" sz="900" baseline="0" dirty="0" smtClean="0">
                          <a:solidFill>
                            <a:schemeClr val="tx2">
                              <a:lumMod val="50000"/>
                            </a:schemeClr>
                          </a:solidFill>
                        </a:rPr>
                        <a:t> awareness among all tactics (38%)</a:t>
                      </a:r>
                    </a:p>
                    <a:p>
                      <a:endParaRPr lang="en-US" sz="900" dirty="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marR="0" lvl="1" indent="-60325"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71263">
                <a:tc>
                  <a:txBody>
                    <a:bodyPr/>
                    <a:lstStyle/>
                    <a:p>
                      <a:r>
                        <a:rPr lang="en-US" sz="900" b="1" dirty="0" smtClean="0">
                          <a:solidFill>
                            <a:schemeClr val="accent1"/>
                          </a:solidFill>
                        </a:rPr>
                        <a:t>Print</a:t>
                      </a:r>
                      <a:r>
                        <a:rPr lang="en-US" sz="900" b="1" dirty="0" smtClean="0">
                          <a:solidFill>
                            <a:schemeClr val="tx1"/>
                          </a:solidFill>
                        </a:rPr>
                        <a:t/>
                      </a:r>
                      <a:br>
                        <a:rPr lang="en-US" sz="900" b="1" dirty="0" smtClean="0">
                          <a:solidFill>
                            <a:schemeClr val="tx1"/>
                          </a:solidFill>
                        </a:rPr>
                      </a:br>
                      <a:r>
                        <a:rPr lang="en-US" sz="900" b="0" dirty="0" smtClean="0">
                          <a:solidFill>
                            <a:schemeClr val="tx1"/>
                          </a:solidFill>
                        </a:rPr>
                        <a:t>Bi-monthly</a:t>
                      </a:r>
                      <a:r>
                        <a:rPr lang="en-US" sz="900" b="0" baseline="0" dirty="0" smtClean="0">
                          <a:solidFill>
                            <a:schemeClr val="tx1"/>
                          </a:solidFill>
                        </a:rPr>
                        <a:t> magazine works well as a movie reference guide</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1" dirty="0" smtClean="0">
                          <a:solidFill>
                            <a:schemeClr val="tx2">
                              <a:lumMod val="50000"/>
                            </a:schemeClr>
                          </a:solidFill>
                        </a:rPr>
                        <a:t>                                        </a:t>
                      </a:r>
                      <a:r>
                        <a:rPr lang="en-US" sz="900" b="0" dirty="0" smtClean="0">
                          <a:solidFill>
                            <a:schemeClr val="tx2">
                              <a:lumMod val="50000"/>
                            </a:schemeClr>
                          </a:solidFill>
                        </a:rPr>
                        <a:t>Spotlight</a:t>
                      </a:r>
                      <a:r>
                        <a:rPr lang="en-US" sz="900" b="0" baseline="0" dirty="0" smtClean="0">
                          <a:solidFill>
                            <a:schemeClr val="tx2">
                              <a:lumMod val="50000"/>
                            </a:schemeClr>
                          </a:solidFill>
                        </a:rPr>
                        <a:t> Magazine</a:t>
                      </a:r>
                      <a:endParaRPr lang="en-US" sz="900" b="0" dirty="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2">
                              <a:lumMod val="50000"/>
                            </a:schemeClr>
                          </a:solidFill>
                        </a:rPr>
                        <a:t>#1 tactic when awareness (36%) and usage impact (29%) is combined</a:t>
                      </a:r>
                    </a:p>
                    <a:p>
                      <a:endParaRPr lang="en-US" sz="900" dirty="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tabLst>
                          <a:tab pos="60325" algn="l"/>
                        </a:tabLst>
                      </a:pP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36533">
                <a:tc>
                  <a:txBody>
                    <a:bodyPr/>
                    <a:lstStyle/>
                    <a:p>
                      <a:r>
                        <a:rPr lang="en-US" sz="900" b="1" dirty="0" smtClean="0">
                          <a:solidFill>
                            <a:srgbClr val="FF0000"/>
                          </a:solidFill>
                        </a:rPr>
                        <a:t>IMG Tactics</a:t>
                      </a:r>
                    </a:p>
                    <a:p>
                      <a:r>
                        <a:rPr lang="en-US" sz="900" b="0" dirty="0" smtClean="0">
                          <a:solidFill>
                            <a:schemeClr val="tx1"/>
                          </a:solidFill>
                        </a:rPr>
                        <a:t>Work best when integrated into the user experience, or highly targeted</a:t>
                      </a:r>
                      <a:r>
                        <a:rPr lang="en-US" sz="900" b="1" dirty="0" smtClean="0">
                          <a:solidFill>
                            <a:srgbClr val="FF0000"/>
                          </a:solidFill>
                        </a:rPr>
                        <a:t/>
                      </a:r>
                      <a:br>
                        <a:rPr lang="en-US" sz="900" b="1" dirty="0" smtClean="0">
                          <a:solidFill>
                            <a:srgbClr val="FF0000"/>
                          </a:solidFill>
                        </a:rPr>
                      </a:b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smtClean="0">
                        <a:solidFill>
                          <a:schemeClr val="tx2">
                            <a:lumMod val="50000"/>
                          </a:schemeClr>
                        </a:solidFill>
                      </a:endParaRPr>
                    </a:p>
                    <a:p>
                      <a:endParaRPr lang="en-US" sz="900" dirty="0" smtClean="0">
                        <a:solidFill>
                          <a:schemeClr val="tx2">
                            <a:lumMod val="50000"/>
                          </a:schemeClr>
                        </a:solidFill>
                      </a:endParaRPr>
                    </a:p>
                    <a:p>
                      <a:r>
                        <a:rPr lang="en-US" sz="900" baseline="0" dirty="0" smtClean="0">
                          <a:solidFill>
                            <a:schemeClr val="tx2">
                              <a:lumMod val="50000"/>
                            </a:schemeClr>
                          </a:solidFill>
                        </a:rPr>
                        <a:t>                                 Guide Banner</a:t>
                      </a:r>
                      <a:endParaRPr lang="en-US" sz="900" dirty="0" smtClean="0">
                        <a:solidFill>
                          <a:schemeClr val="tx2">
                            <a:lumMod val="50000"/>
                          </a:schemeClr>
                        </a:solidFill>
                      </a:endParaRPr>
                    </a:p>
                    <a:p>
                      <a:endParaRPr lang="en-US" sz="900" dirty="0" smtClean="0">
                        <a:solidFill>
                          <a:schemeClr val="tx2">
                            <a:lumMod val="50000"/>
                          </a:schemeClr>
                        </a:solidFill>
                      </a:endParaRPr>
                    </a:p>
                    <a:p>
                      <a:r>
                        <a:rPr lang="en-US" sz="900" dirty="0" smtClean="0">
                          <a:solidFill>
                            <a:schemeClr val="tx2">
                              <a:lumMod val="50000"/>
                            </a:schemeClr>
                          </a:solidFill>
                        </a:rPr>
                        <a:t>                               Targeted Splash</a:t>
                      </a:r>
                    </a:p>
                    <a:p>
                      <a:r>
                        <a:rPr lang="en-US" sz="900" baseline="0" dirty="0" smtClean="0">
                          <a:solidFill>
                            <a:schemeClr val="tx2">
                              <a:lumMod val="50000"/>
                            </a:schemeClr>
                          </a:solidFill>
                        </a:rPr>
                        <a:t>                                                    Promo Channel</a:t>
                      </a:r>
                      <a:endParaRPr lang="en-US" sz="900" dirty="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2">
                              <a:lumMod val="50000"/>
                            </a:schemeClr>
                          </a:solidFill>
                        </a:rPr>
                        <a:t>YTD</a:t>
                      </a:r>
                      <a:r>
                        <a:rPr lang="en-US" sz="900" b="0" baseline="0" dirty="0" smtClean="0">
                          <a:solidFill>
                            <a:schemeClr val="tx2">
                              <a:lumMod val="50000"/>
                            </a:schemeClr>
                          </a:solidFill>
                        </a:rPr>
                        <a:t> Revenue:</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2">
                              <a:lumMod val="50000"/>
                            </a:schemeClr>
                          </a:solidFill>
                        </a:rPr>
                        <a:t>Promo</a:t>
                      </a:r>
                      <a:r>
                        <a:rPr lang="en-US" sz="900" b="0" baseline="0" dirty="0" smtClean="0">
                          <a:solidFill>
                            <a:schemeClr val="tx2">
                              <a:lumMod val="50000"/>
                            </a:schemeClr>
                          </a:solidFill>
                        </a:rPr>
                        <a:t> Channels $3.1M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2">
                              <a:lumMod val="50000"/>
                            </a:schemeClr>
                          </a:solidFill>
                        </a:rPr>
                        <a:t>Targeted Splash $1.7M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chemeClr val="tx2">
                              <a:lumMod val="50000"/>
                            </a:schemeClr>
                          </a:solidFill>
                        </a:rPr>
                        <a:t>Guide Banner $.8M</a:t>
                      </a:r>
                      <a:endParaRPr lang="en-US" sz="900" b="0" dirty="0" smtClean="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marR="0" lvl="1" indent="-60325"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36533">
                <a:tc>
                  <a:txBody>
                    <a:bodyPr/>
                    <a:lstStyle/>
                    <a:p>
                      <a:r>
                        <a:rPr lang="en-US" sz="900" b="1" dirty="0" smtClean="0">
                          <a:solidFill>
                            <a:schemeClr val="accent1"/>
                          </a:solidFill>
                        </a:rPr>
                        <a:t>Email</a:t>
                      </a:r>
                      <a:r>
                        <a:rPr lang="en-US" sz="900" b="0" dirty="0" smtClean="0">
                          <a:solidFill>
                            <a:schemeClr val="tx1"/>
                          </a:solidFill>
                        </a:rPr>
                        <a:t/>
                      </a:r>
                      <a:br>
                        <a:rPr lang="en-US" sz="900" b="0" dirty="0" smtClean="0">
                          <a:solidFill>
                            <a:schemeClr val="tx1"/>
                          </a:solidFill>
                        </a:rPr>
                      </a:br>
                      <a:r>
                        <a:rPr lang="en-US" sz="900" b="0" dirty="0" smtClean="0">
                          <a:solidFill>
                            <a:schemeClr val="tx1"/>
                          </a:solidFill>
                        </a:rPr>
                        <a:t>Dedicated and Spotlight emails highlight the most</a:t>
                      </a:r>
                      <a:r>
                        <a:rPr lang="en-US" sz="900" b="0" baseline="0" dirty="0" smtClean="0">
                          <a:solidFill>
                            <a:schemeClr val="tx1"/>
                          </a:solidFill>
                        </a:rPr>
                        <a:t> recent and compelling VOD titles</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smtClean="0">
                        <a:solidFill>
                          <a:schemeClr val="tx2">
                            <a:lumMod val="50000"/>
                          </a:schemeClr>
                        </a:solidFill>
                      </a:endParaRPr>
                    </a:p>
                    <a:p>
                      <a:r>
                        <a:rPr lang="en-US" sz="900" dirty="0" smtClean="0">
                          <a:solidFill>
                            <a:schemeClr val="tx2">
                              <a:lumMod val="50000"/>
                            </a:schemeClr>
                          </a:solidFill>
                        </a:rPr>
                        <a:t>Dedicated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2">
                              <a:lumMod val="50000"/>
                            </a:schemeClr>
                          </a:solidFill>
                        </a:rPr>
                        <a:t>Dedicated Email </a:t>
                      </a:r>
                      <a:r>
                        <a:rPr lang="en-US" sz="900" b="0" dirty="0" smtClean="0">
                          <a:solidFill>
                            <a:schemeClr val="tx2">
                              <a:lumMod val="50000"/>
                            </a:schemeClr>
                          </a:solidFill>
                        </a:rPr>
                        <a:t>24.3% open rate vs. 22.3% VZ eCRM avg </a:t>
                      </a:r>
                    </a:p>
                    <a:p>
                      <a:endParaRPr lang="en-US" sz="900" dirty="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marR="0" lvl="1" indent="-60325"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5" name="Right Arrow 34"/>
          <p:cNvSpPr/>
          <p:nvPr/>
        </p:nvSpPr>
        <p:spPr>
          <a:xfrm rot="16200000" flipV="1">
            <a:off x="6268286" y="757369"/>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ight Arrow 35"/>
          <p:cNvSpPr/>
          <p:nvPr/>
        </p:nvSpPr>
        <p:spPr>
          <a:xfrm rot="16200000" flipV="1">
            <a:off x="7011503" y="733960"/>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ight Arrow 36"/>
          <p:cNvSpPr/>
          <p:nvPr/>
        </p:nvSpPr>
        <p:spPr>
          <a:xfrm rot="5400000" flipH="1">
            <a:off x="7698034" y="850177"/>
            <a:ext cx="109059" cy="112727"/>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6512047" y="819889"/>
            <a:ext cx="529445" cy="338554"/>
          </a:xfrm>
          <a:prstGeom prst="rect">
            <a:avLst/>
          </a:prstGeom>
          <a:noFill/>
        </p:spPr>
        <p:txBody>
          <a:bodyPr wrap="square" rtlCol="0">
            <a:spAutoFit/>
          </a:bodyPr>
          <a:lstStyle/>
          <a:p>
            <a:r>
              <a:rPr lang="en-US" sz="800" dirty="0" smtClean="0"/>
              <a:t>Large</a:t>
            </a:r>
          </a:p>
          <a:p>
            <a:r>
              <a:rPr lang="en-US" sz="800" dirty="0" smtClean="0"/>
              <a:t>(&gt;$5M)</a:t>
            </a:r>
            <a:endParaRPr lang="en-US" sz="800" dirty="0"/>
          </a:p>
        </p:txBody>
      </p:sp>
      <p:sp>
        <p:nvSpPr>
          <p:cNvPr id="39" name="TextBox 38"/>
          <p:cNvSpPr txBox="1"/>
          <p:nvPr/>
        </p:nvSpPr>
        <p:spPr>
          <a:xfrm>
            <a:off x="7180950" y="820095"/>
            <a:ext cx="655390" cy="461665"/>
          </a:xfrm>
          <a:prstGeom prst="rect">
            <a:avLst/>
          </a:prstGeom>
          <a:noFill/>
        </p:spPr>
        <p:txBody>
          <a:bodyPr wrap="square" rtlCol="0">
            <a:spAutoFit/>
          </a:bodyPr>
          <a:lstStyle/>
          <a:p>
            <a:r>
              <a:rPr lang="en-US" sz="800" dirty="0" smtClean="0"/>
              <a:t>Medium</a:t>
            </a:r>
          </a:p>
          <a:p>
            <a:r>
              <a:rPr lang="en-US" sz="800" dirty="0" smtClean="0"/>
              <a:t>($.5M-$5.0M)</a:t>
            </a:r>
            <a:endParaRPr lang="en-US" sz="800" dirty="0"/>
          </a:p>
        </p:txBody>
      </p:sp>
      <p:sp>
        <p:nvSpPr>
          <p:cNvPr id="40" name="TextBox 39"/>
          <p:cNvSpPr txBox="1"/>
          <p:nvPr/>
        </p:nvSpPr>
        <p:spPr>
          <a:xfrm>
            <a:off x="7763116" y="828515"/>
            <a:ext cx="648598" cy="338554"/>
          </a:xfrm>
          <a:prstGeom prst="rect">
            <a:avLst/>
          </a:prstGeom>
          <a:noFill/>
        </p:spPr>
        <p:txBody>
          <a:bodyPr wrap="square" rtlCol="0">
            <a:spAutoFit/>
          </a:bodyPr>
          <a:lstStyle/>
          <a:p>
            <a:r>
              <a:rPr lang="en-US" sz="800" dirty="0" smtClean="0"/>
              <a:t>Small</a:t>
            </a:r>
          </a:p>
          <a:p>
            <a:r>
              <a:rPr lang="en-US" sz="800" dirty="0" smtClean="0"/>
              <a:t>(&lt;$.5M)</a:t>
            </a:r>
            <a:endParaRPr lang="en-US" sz="800" dirty="0"/>
          </a:p>
        </p:txBody>
      </p:sp>
      <p:sp>
        <p:nvSpPr>
          <p:cNvPr id="41" name="TextBox 40"/>
          <p:cNvSpPr txBox="1"/>
          <p:nvPr/>
        </p:nvSpPr>
        <p:spPr>
          <a:xfrm>
            <a:off x="6400800" y="533400"/>
            <a:ext cx="2017143" cy="230832"/>
          </a:xfrm>
          <a:prstGeom prst="rect">
            <a:avLst/>
          </a:prstGeom>
          <a:noFill/>
        </p:spPr>
        <p:txBody>
          <a:bodyPr wrap="square" rtlCol="0">
            <a:spAutoFit/>
          </a:bodyPr>
          <a:lstStyle/>
          <a:p>
            <a:r>
              <a:rPr lang="en-US" sz="900" b="1" u="sng" dirty="0" smtClean="0"/>
              <a:t>Annual Revenue Impact</a:t>
            </a:r>
            <a:endParaRPr lang="en-US" sz="900" b="1" u="sng" dirty="0"/>
          </a:p>
        </p:txBody>
      </p:sp>
      <p:sp>
        <p:nvSpPr>
          <p:cNvPr id="42" name="Right Arrow 41"/>
          <p:cNvSpPr/>
          <p:nvPr/>
        </p:nvSpPr>
        <p:spPr>
          <a:xfrm rot="16200000" flipV="1">
            <a:off x="7828268" y="2001532"/>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 descr="image001"/>
          <p:cNvPicPr>
            <a:picLocks noChangeAspect="1" noChangeArrowheads="1"/>
          </p:cNvPicPr>
          <p:nvPr/>
        </p:nvPicPr>
        <p:blipFill>
          <a:blip r:embed="rId3" cstate="print"/>
          <a:srcRect/>
          <a:stretch>
            <a:fillRect/>
          </a:stretch>
        </p:blipFill>
        <p:spPr bwMode="auto">
          <a:xfrm>
            <a:off x="3276600" y="1524000"/>
            <a:ext cx="1909666" cy="1066800"/>
          </a:xfrm>
          <a:prstGeom prst="rect">
            <a:avLst/>
          </a:prstGeom>
          <a:noFill/>
          <a:ln w="9525">
            <a:noFill/>
            <a:miter lim="800000"/>
            <a:headEnd/>
            <a:tailEnd/>
          </a:ln>
        </p:spPr>
      </p:pic>
      <p:pic>
        <p:nvPicPr>
          <p:cNvPr id="24" name="Picture 2"/>
          <p:cNvPicPr>
            <a:picLocks noChangeAspect="1" noChangeArrowheads="1"/>
          </p:cNvPicPr>
          <p:nvPr/>
        </p:nvPicPr>
        <p:blipFill>
          <a:blip r:embed="rId4" cstate="print"/>
          <a:srcRect/>
          <a:stretch>
            <a:fillRect/>
          </a:stretch>
        </p:blipFill>
        <p:spPr bwMode="auto">
          <a:xfrm>
            <a:off x="3581400" y="2743200"/>
            <a:ext cx="1371600" cy="772150"/>
          </a:xfrm>
          <a:prstGeom prst="rect">
            <a:avLst/>
          </a:prstGeom>
          <a:noFill/>
          <a:ln w="9525">
            <a:noFill/>
            <a:miter lim="800000"/>
            <a:headEnd/>
            <a:tailEnd/>
          </a:ln>
        </p:spPr>
      </p:pic>
      <p:pic>
        <p:nvPicPr>
          <p:cNvPr id="25" name="Picture 1"/>
          <p:cNvPicPr>
            <a:picLocks noChangeAspect="1" noChangeArrowheads="1"/>
          </p:cNvPicPr>
          <p:nvPr/>
        </p:nvPicPr>
        <p:blipFill>
          <a:blip r:embed="rId5" cstate="print"/>
          <a:srcRect/>
          <a:stretch>
            <a:fillRect/>
          </a:stretch>
        </p:blipFill>
        <p:spPr bwMode="auto">
          <a:xfrm>
            <a:off x="2514600" y="3200400"/>
            <a:ext cx="865295" cy="1265793"/>
          </a:xfrm>
          <a:prstGeom prst="rect">
            <a:avLst/>
          </a:prstGeom>
          <a:noFill/>
          <a:ln w="9525">
            <a:solidFill>
              <a:schemeClr val="tx1">
                <a:lumMod val="50000"/>
              </a:schemeClr>
            </a:solidFill>
            <a:miter lim="800000"/>
            <a:headEnd/>
            <a:tailEnd/>
          </a:ln>
        </p:spPr>
      </p:pic>
      <p:pic>
        <p:nvPicPr>
          <p:cNvPr id="27" name="Picture 7"/>
          <p:cNvPicPr>
            <a:picLocks noChangeAspect="1" noChangeArrowheads="1"/>
          </p:cNvPicPr>
          <p:nvPr/>
        </p:nvPicPr>
        <p:blipFill>
          <a:blip r:embed="rId6" cstate="print"/>
          <a:srcRect/>
          <a:stretch>
            <a:fillRect/>
          </a:stretch>
        </p:blipFill>
        <p:spPr bwMode="auto">
          <a:xfrm>
            <a:off x="2438400" y="4724400"/>
            <a:ext cx="923027" cy="664580"/>
          </a:xfrm>
          <a:prstGeom prst="rect">
            <a:avLst/>
          </a:prstGeom>
          <a:noFill/>
          <a:ln w="9525">
            <a:noFill/>
            <a:miter lim="800000"/>
            <a:headEnd/>
            <a:tailEnd/>
          </a:ln>
        </p:spPr>
      </p:pic>
      <p:pic>
        <p:nvPicPr>
          <p:cNvPr id="32" name="Picture 7"/>
          <p:cNvPicPr>
            <a:picLocks noChangeAspect="1" noChangeArrowheads="1"/>
          </p:cNvPicPr>
          <p:nvPr/>
        </p:nvPicPr>
        <p:blipFill>
          <a:blip r:embed="rId7" cstate="print"/>
          <a:srcRect/>
          <a:stretch>
            <a:fillRect/>
          </a:stretch>
        </p:blipFill>
        <p:spPr bwMode="auto">
          <a:xfrm>
            <a:off x="3200400" y="4419600"/>
            <a:ext cx="2310441" cy="239457"/>
          </a:xfrm>
          <a:prstGeom prst="rect">
            <a:avLst/>
          </a:prstGeom>
          <a:noFill/>
          <a:ln w="9525">
            <a:noFill/>
            <a:miter lim="800000"/>
            <a:headEnd/>
            <a:tailEnd/>
          </a:ln>
        </p:spPr>
      </p:pic>
      <p:sp>
        <p:nvSpPr>
          <p:cNvPr id="33" name="Right Arrow 32"/>
          <p:cNvSpPr/>
          <p:nvPr/>
        </p:nvSpPr>
        <p:spPr>
          <a:xfrm rot="16200000" flipV="1">
            <a:off x="7828268" y="3830332"/>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ight Arrow 33"/>
          <p:cNvSpPr/>
          <p:nvPr/>
        </p:nvSpPr>
        <p:spPr>
          <a:xfrm rot="16200000" flipV="1">
            <a:off x="7828268" y="2915932"/>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2"/>
          <p:cNvPicPr>
            <a:picLocks noChangeAspect="1" noChangeArrowheads="1"/>
          </p:cNvPicPr>
          <p:nvPr/>
        </p:nvPicPr>
        <p:blipFill>
          <a:blip r:embed="rId8" cstate="print"/>
          <a:srcRect/>
          <a:stretch>
            <a:fillRect/>
          </a:stretch>
        </p:blipFill>
        <p:spPr bwMode="auto">
          <a:xfrm>
            <a:off x="4953000" y="4724400"/>
            <a:ext cx="685077" cy="669423"/>
          </a:xfrm>
          <a:prstGeom prst="rect">
            <a:avLst/>
          </a:prstGeom>
          <a:noFill/>
          <a:ln w="9525">
            <a:noFill/>
            <a:miter lim="800000"/>
            <a:headEnd/>
            <a:tailEnd/>
          </a:ln>
          <a:effectLst/>
        </p:spPr>
      </p:pic>
      <p:sp>
        <p:nvSpPr>
          <p:cNvPr id="49" name="Right Arrow 48"/>
          <p:cNvSpPr/>
          <p:nvPr/>
        </p:nvSpPr>
        <p:spPr>
          <a:xfrm rot="16200000" flipV="1">
            <a:off x="7828268" y="4592332"/>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ight Arrow 49"/>
          <p:cNvSpPr/>
          <p:nvPr/>
        </p:nvSpPr>
        <p:spPr>
          <a:xfrm rot="16200000" flipV="1">
            <a:off x="7925903" y="5485297"/>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p:cNvPicPr>
            <a:picLocks noChangeAspect="1" noChangeArrowheads="1"/>
          </p:cNvPicPr>
          <p:nvPr/>
        </p:nvPicPr>
        <p:blipFill>
          <a:blip r:embed="rId9" cstate="print"/>
          <a:srcRect/>
          <a:stretch>
            <a:fillRect/>
          </a:stretch>
        </p:blipFill>
        <p:spPr bwMode="auto">
          <a:xfrm>
            <a:off x="3657600" y="5410200"/>
            <a:ext cx="1219200" cy="1219200"/>
          </a:xfrm>
          <a:prstGeom prst="rect">
            <a:avLst/>
          </a:prstGeom>
          <a:noFill/>
          <a:ln w="9525">
            <a:noFill/>
            <a:miter lim="800000"/>
            <a:headEnd/>
            <a:tailEnd/>
          </a:ln>
        </p:spPr>
      </p:pic>
    </p:spTree>
    <p:extLst>
      <p:ext uri="{BB962C8B-B14F-4D97-AF65-F5344CB8AC3E}">
        <p14:creationId xmlns:p14="http://schemas.microsoft.com/office/powerpoint/2010/main" val="19797145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524000" y="0"/>
            <a:ext cx="7262545" cy="887884"/>
          </a:xfrm>
        </p:spPr>
        <p:txBody>
          <a:bodyPr/>
          <a:lstStyle/>
          <a:p>
            <a:r>
              <a:rPr lang="en-US" sz="2400" dirty="0" smtClean="0"/>
              <a:t>Tactic Execution Example</a:t>
            </a:r>
          </a:p>
        </p:txBody>
      </p:sp>
      <p:graphicFrame>
        <p:nvGraphicFramePr>
          <p:cNvPr id="4" name="Table 3"/>
          <p:cNvGraphicFramePr>
            <a:graphicFrameLocks noGrp="1"/>
          </p:cNvGraphicFramePr>
          <p:nvPr>
            <p:extLst>
              <p:ext uri="{D42A27DB-BD31-4B8C-83A1-F6EECF244321}">
                <p14:modId xmlns:p14="http://schemas.microsoft.com/office/powerpoint/2010/main" val="3738006067"/>
              </p:ext>
            </p:extLst>
          </p:nvPr>
        </p:nvGraphicFramePr>
        <p:xfrm>
          <a:off x="2362200" y="1371599"/>
          <a:ext cx="6781800" cy="5486401"/>
        </p:xfrm>
        <a:graphic>
          <a:graphicData uri="http://schemas.openxmlformats.org/drawingml/2006/table">
            <a:tbl>
              <a:tblPr firstRow="1" bandRow="1">
                <a:tableStyleId>{93296810-A885-4BE3-A3E7-6D5BEEA58F35}</a:tableStyleId>
              </a:tblPr>
              <a:tblGrid>
                <a:gridCol w="1828800"/>
                <a:gridCol w="4953000"/>
              </a:tblGrid>
              <a:tr h="343697">
                <a:tc>
                  <a:txBody>
                    <a:bodyPr/>
                    <a:lstStyle/>
                    <a:p>
                      <a:r>
                        <a:rPr lang="en-US" sz="900" dirty="0" smtClean="0"/>
                        <a:t>Key Tactic</a:t>
                      </a:r>
                      <a:endParaRPr lang="en-US" sz="900" dirty="0"/>
                    </a:p>
                  </a:txBody>
                  <a:tcPr>
                    <a:lnB w="12700" cap="flat" cmpd="sng" algn="ctr">
                      <a:solidFill>
                        <a:schemeClr val="tx1"/>
                      </a:solidFill>
                      <a:prstDash val="solid"/>
                      <a:round/>
                      <a:headEnd type="none" w="med" len="med"/>
                      <a:tailEnd type="none" w="med" len="med"/>
                    </a:lnB>
                    <a:solidFill>
                      <a:srgbClr val="C00000"/>
                    </a:solidFill>
                  </a:tcPr>
                </a:tc>
                <a:tc>
                  <a:txBody>
                    <a:bodyPr/>
                    <a:lstStyle/>
                    <a:p>
                      <a:r>
                        <a:rPr lang="en-US" sz="900" dirty="0" smtClean="0"/>
                        <a:t>Tactic Example</a:t>
                      </a:r>
                      <a:endParaRPr lang="en-US" sz="900" dirty="0"/>
                    </a:p>
                  </a:txBody>
                  <a:tcPr>
                    <a:lnB w="12700" cap="flat" cmpd="sng" algn="ctr">
                      <a:solidFill>
                        <a:schemeClr val="tx1"/>
                      </a:solidFill>
                      <a:prstDash val="solid"/>
                      <a:round/>
                      <a:headEnd type="none" w="med" len="med"/>
                      <a:tailEnd type="none" w="med" len="med"/>
                    </a:lnB>
                    <a:solidFill>
                      <a:srgbClr val="C00000"/>
                    </a:solidFill>
                  </a:tcPr>
                </a:tc>
              </a:tr>
              <a:tr h="873099">
                <a:tc>
                  <a:txBody>
                    <a:bodyPr/>
                    <a:lstStyle/>
                    <a:p>
                      <a:r>
                        <a:rPr lang="en-US" sz="900" b="1" dirty="0" err="1" smtClean="0">
                          <a:solidFill>
                            <a:srgbClr val="FF0000"/>
                          </a:solidFill>
                        </a:rPr>
                        <a:t>Curated</a:t>
                      </a:r>
                      <a:r>
                        <a:rPr lang="en-US" sz="900" b="1" dirty="0" smtClean="0">
                          <a:solidFill>
                            <a:srgbClr val="FF0000"/>
                          </a:solidFill>
                        </a:rPr>
                        <a:t> Merchandising</a:t>
                      </a:r>
                      <a:br>
                        <a:rPr lang="en-US" sz="900" b="1" dirty="0" smtClean="0">
                          <a:solidFill>
                            <a:srgbClr val="FF0000"/>
                          </a:solidFill>
                        </a:rPr>
                      </a:br>
                      <a:r>
                        <a:rPr lang="en-US" sz="900" b="0" dirty="0" smtClean="0">
                          <a:solidFill>
                            <a:schemeClr val="tx2">
                              <a:lumMod val="50000"/>
                            </a:schemeClr>
                          </a:solidFill>
                        </a:rPr>
                        <a:t>The</a:t>
                      </a:r>
                      <a:r>
                        <a:rPr lang="en-US" sz="900" b="0" baseline="0" dirty="0" smtClean="0">
                          <a:solidFill>
                            <a:schemeClr val="tx2">
                              <a:lumMod val="50000"/>
                            </a:schemeClr>
                          </a:solidFill>
                        </a:rPr>
                        <a:t> VOD storefront is the most direct selling tactic</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chemeClr val="tx2">
                              <a:lumMod val="50000"/>
                            </a:schemeClr>
                          </a:solidFill>
                        </a:rPr>
                        <a:t>IMG</a:t>
                      </a:r>
                      <a:r>
                        <a:rPr lang="en-US" sz="900" b="0" baseline="0" dirty="0" smtClean="0">
                          <a:solidFill>
                            <a:schemeClr val="tx2">
                              <a:lumMod val="50000"/>
                            </a:schemeClr>
                          </a:solidFill>
                        </a:rPr>
                        <a:t> Menu</a:t>
                      </a:r>
                      <a:endParaRPr lang="en-US" sz="900" b="0" dirty="0" smtClean="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312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solidFill>
                            <a:srgbClr val="FF0000"/>
                          </a:solidFill>
                        </a:rPr>
                        <a:t>On Air Promotion</a:t>
                      </a:r>
                      <a:br>
                        <a:rPr lang="en-US" sz="900" b="1" dirty="0" smtClean="0">
                          <a:solidFill>
                            <a:srgbClr val="FF0000"/>
                          </a:solidFill>
                        </a:rPr>
                      </a:br>
                      <a:r>
                        <a:rPr lang="en-US" sz="900" b="0" dirty="0" smtClean="0">
                          <a:solidFill>
                            <a:schemeClr val="tx1"/>
                          </a:solidFill>
                        </a:rPr>
                        <a:t>VOD</a:t>
                      </a:r>
                      <a:r>
                        <a:rPr lang="en-US" sz="900" b="1" dirty="0" smtClean="0">
                          <a:solidFill>
                            <a:srgbClr val="FF0000"/>
                          </a:solidFill>
                        </a:rPr>
                        <a:t> </a:t>
                      </a:r>
                      <a:r>
                        <a:rPr lang="en-US" sz="900" b="0" dirty="0" smtClean="0">
                          <a:solidFill>
                            <a:schemeClr val="tx1"/>
                          </a:solidFill>
                        </a:rPr>
                        <a:t>Cross Channel requires</a:t>
                      </a:r>
                      <a:r>
                        <a:rPr lang="en-US" sz="900" b="0" baseline="0" dirty="0" smtClean="0">
                          <a:solidFill>
                            <a:schemeClr val="tx1"/>
                          </a:solidFill>
                        </a:rPr>
                        <a:t> significant reach and frequency</a:t>
                      </a:r>
                      <a:endParaRPr lang="en-US" sz="900" b="0" dirty="0" smtClean="0">
                        <a:solidFill>
                          <a:schemeClr val="tx1"/>
                        </a:solidFill>
                      </a:endParaRPr>
                    </a:p>
                    <a:p>
                      <a:endParaRPr lang="en-US" sz="900" b="0" baseline="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2">
                              <a:lumMod val="50000"/>
                            </a:schemeClr>
                          </a:solidFill>
                        </a:rPr>
                        <a:t>EST/Mobility Spot                                BAU Spot</a:t>
                      </a:r>
                      <a:endParaRPr lang="en-US" sz="900" dirty="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19023">
                <a:tc>
                  <a:txBody>
                    <a:bodyPr/>
                    <a:lstStyle/>
                    <a:p>
                      <a:r>
                        <a:rPr lang="en-US" sz="900" b="1" dirty="0" smtClean="0">
                          <a:solidFill>
                            <a:schemeClr val="accent1"/>
                          </a:solidFill>
                        </a:rPr>
                        <a:t>Print</a:t>
                      </a:r>
                      <a:r>
                        <a:rPr lang="en-US" sz="900" b="1" dirty="0" smtClean="0">
                          <a:solidFill>
                            <a:schemeClr val="tx1"/>
                          </a:solidFill>
                        </a:rPr>
                        <a:t/>
                      </a:r>
                      <a:br>
                        <a:rPr lang="en-US" sz="900" b="1" dirty="0" smtClean="0">
                          <a:solidFill>
                            <a:schemeClr val="tx1"/>
                          </a:solidFill>
                        </a:rPr>
                      </a:br>
                      <a:r>
                        <a:rPr lang="en-US" sz="900" b="0" dirty="0" smtClean="0">
                          <a:solidFill>
                            <a:schemeClr val="tx1"/>
                          </a:solidFill>
                        </a:rPr>
                        <a:t>Bi-monthly</a:t>
                      </a:r>
                      <a:r>
                        <a:rPr lang="en-US" sz="900" b="0" baseline="0" dirty="0" smtClean="0">
                          <a:solidFill>
                            <a:schemeClr val="tx1"/>
                          </a:solidFill>
                        </a:rPr>
                        <a:t> magazine works well as a movie reference guide</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dirty="0" smtClean="0">
                          <a:solidFill>
                            <a:schemeClr val="tx2">
                              <a:lumMod val="50000"/>
                            </a:schemeClr>
                          </a:solidFill>
                        </a:rPr>
                        <a:t>Spotlight</a:t>
                      </a:r>
                      <a:r>
                        <a:rPr lang="en-US" sz="900" b="0" baseline="0" dirty="0" smtClean="0">
                          <a:solidFill>
                            <a:schemeClr val="tx2">
                              <a:lumMod val="50000"/>
                            </a:schemeClr>
                          </a:solidFill>
                        </a:rPr>
                        <a:t> Magazine</a:t>
                      </a:r>
                      <a:endParaRPr lang="en-US" sz="900" b="0" dirty="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73099">
                <a:tc>
                  <a:txBody>
                    <a:bodyPr/>
                    <a:lstStyle/>
                    <a:p>
                      <a:r>
                        <a:rPr lang="en-US" sz="900" b="1" dirty="0" smtClean="0">
                          <a:solidFill>
                            <a:srgbClr val="FF0000"/>
                          </a:solidFill>
                        </a:rPr>
                        <a:t>IMG Tactics</a:t>
                      </a:r>
                    </a:p>
                    <a:p>
                      <a:r>
                        <a:rPr lang="en-US" sz="900" b="0" dirty="0" smtClean="0">
                          <a:solidFill>
                            <a:schemeClr val="tx1"/>
                          </a:solidFill>
                        </a:rPr>
                        <a:t>Work best when integrated into user experience, or highly targeted</a:t>
                      </a:r>
                      <a:r>
                        <a:rPr lang="en-US" sz="900" b="1" dirty="0" smtClean="0">
                          <a:solidFill>
                            <a:srgbClr val="FF0000"/>
                          </a:solidFill>
                        </a:rPr>
                        <a:t/>
                      </a:r>
                      <a:br>
                        <a:rPr lang="en-US" sz="900" b="1" dirty="0" smtClean="0">
                          <a:solidFill>
                            <a:srgbClr val="FF0000"/>
                          </a:solidFill>
                        </a:rPr>
                      </a:b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2">
                              <a:lumMod val="50000"/>
                            </a:schemeClr>
                          </a:solidFill>
                        </a:rPr>
                        <a:t>Targeted Splash         Welcome Screen Pod                      Masthead &amp; IMG Banner</a:t>
                      </a:r>
                    </a:p>
                    <a:p>
                      <a:endParaRPr lang="en-US" sz="900" dirty="0" smtClean="0">
                        <a:solidFill>
                          <a:schemeClr val="tx2">
                            <a:lumMod val="50000"/>
                          </a:schemeClr>
                        </a:solidFill>
                      </a:endParaRPr>
                    </a:p>
                    <a:p>
                      <a:r>
                        <a:rPr lang="en-US" sz="900" baseline="0" dirty="0" smtClean="0">
                          <a:solidFill>
                            <a:schemeClr val="tx2">
                              <a:lumMod val="50000"/>
                            </a:schemeClr>
                          </a:solidFill>
                        </a:rPr>
                        <a:t>                                 </a:t>
                      </a:r>
                      <a:endParaRPr lang="en-US" sz="900" dirty="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73099">
                <a:tc>
                  <a:txBody>
                    <a:bodyPr/>
                    <a:lstStyle/>
                    <a:p>
                      <a:r>
                        <a:rPr lang="en-US" sz="900" b="1" dirty="0" smtClean="0">
                          <a:solidFill>
                            <a:schemeClr val="accent1"/>
                          </a:solidFill>
                        </a:rPr>
                        <a:t>Email</a:t>
                      </a:r>
                      <a:r>
                        <a:rPr lang="en-US" sz="900" b="0" dirty="0" smtClean="0">
                          <a:solidFill>
                            <a:schemeClr val="tx1"/>
                          </a:solidFill>
                        </a:rPr>
                        <a:t/>
                      </a:r>
                      <a:br>
                        <a:rPr lang="en-US" sz="900" b="0" dirty="0" smtClean="0">
                          <a:solidFill>
                            <a:schemeClr val="tx1"/>
                          </a:solidFill>
                        </a:rPr>
                      </a:br>
                      <a:r>
                        <a:rPr lang="en-US" sz="900" b="0" dirty="0" smtClean="0">
                          <a:solidFill>
                            <a:schemeClr val="tx1"/>
                          </a:solidFill>
                        </a:rPr>
                        <a:t>Dedicated and Spotlight emails highlight the most</a:t>
                      </a:r>
                      <a:r>
                        <a:rPr lang="en-US" sz="900" b="0" baseline="0" dirty="0" smtClean="0">
                          <a:solidFill>
                            <a:schemeClr val="tx1"/>
                          </a:solidFill>
                        </a:rPr>
                        <a:t> recent and compelling VOD title</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2">
                              <a:lumMod val="50000"/>
                            </a:schemeClr>
                          </a:solidFill>
                        </a:rPr>
                        <a:t>                              Dedicated Email</a:t>
                      </a:r>
                    </a:p>
                    <a:p>
                      <a:r>
                        <a:rPr lang="en-US" sz="900" dirty="0" smtClean="0">
                          <a:solidFill>
                            <a:schemeClr val="tx2">
                              <a:lumMod val="50000"/>
                            </a:schemeClr>
                          </a:solidFill>
                        </a:rPr>
                        <a:t>                                         &amp;</a:t>
                      </a:r>
                    </a:p>
                    <a:p>
                      <a:r>
                        <a:rPr lang="en-US" sz="900" dirty="0" smtClean="0">
                          <a:solidFill>
                            <a:schemeClr val="tx2">
                              <a:lumMod val="50000"/>
                            </a:schemeClr>
                          </a:solidFill>
                        </a:rPr>
                        <a:t>                                Spotlight  Email</a:t>
                      </a:r>
                    </a:p>
                    <a:p>
                      <a:endParaRPr lang="en-US" sz="900" dirty="0" smtClean="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73099">
                <a:tc>
                  <a:txBody>
                    <a:bodyPr/>
                    <a:lstStyle/>
                    <a:p>
                      <a:r>
                        <a:rPr lang="en-US" sz="900" b="1" dirty="0" smtClean="0">
                          <a:solidFill>
                            <a:srgbClr val="FF0000"/>
                          </a:solidFill>
                        </a:rPr>
                        <a:t>Other</a:t>
                      </a:r>
                    </a:p>
                    <a:p>
                      <a:r>
                        <a:rPr lang="en-US" sz="900" b="0" dirty="0" smtClean="0">
                          <a:solidFill>
                            <a:schemeClr val="tx1"/>
                          </a:solidFill>
                        </a:rPr>
                        <a:t>Social</a:t>
                      </a:r>
                      <a:r>
                        <a:rPr lang="en-US" sz="900" b="0" baseline="0" dirty="0" smtClean="0">
                          <a:solidFill>
                            <a:schemeClr val="tx1"/>
                          </a:solidFill>
                        </a:rPr>
                        <a:t> Media</a:t>
                      </a:r>
                    </a:p>
                    <a:p>
                      <a:r>
                        <a:rPr lang="en-US" sz="900" b="0" baseline="0" dirty="0" smtClean="0">
                          <a:solidFill>
                            <a:schemeClr val="tx1"/>
                          </a:solidFill>
                        </a:rPr>
                        <a:t>Online banners</a:t>
                      </a:r>
                    </a:p>
                    <a:p>
                      <a:r>
                        <a:rPr lang="en-US" sz="900" b="0" baseline="0" dirty="0" smtClean="0">
                          <a:solidFill>
                            <a:schemeClr val="tx1"/>
                          </a:solidFill>
                        </a:rPr>
                        <a:t>Free LEGOLAND ticket campaign</a:t>
                      </a:r>
                      <a:endParaRPr lang="en-US" sz="9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2">
                              <a:lumMod val="50000"/>
                            </a:schemeClr>
                          </a:solidFill>
                        </a:rPr>
                        <a:t>Social </a:t>
                      </a:r>
                    </a:p>
                    <a:p>
                      <a:r>
                        <a:rPr lang="en-US" sz="900" dirty="0" smtClean="0">
                          <a:solidFill>
                            <a:schemeClr val="tx2">
                              <a:lumMod val="50000"/>
                            </a:schemeClr>
                          </a:solidFill>
                        </a:rPr>
                        <a:t>Media                               </a:t>
                      </a:r>
                      <a:r>
                        <a:rPr lang="en-US" sz="900" baseline="0" dirty="0" smtClean="0">
                          <a:solidFill>
                            <a:schemeClr val="tx2">
                              <a:lumMod val="50000"/>
                            </a:schemeClr>
                          </a:solidFill>
                        </a:rPr>
                        <a:t> </a:t>
                      </a:r>
                      <a:r>
                        <a:rPr lang="en-US" sz="900" dirty="0" smtClean="0">
                          <a:solidFill>
                            <a:schemeClr val="tx2">
                              <a:lumMod val="50000"/>
                            </a:schemeClr>
                          </a:solidFill>
                        </a:rPr>
                        <a:t>External</a:t>
                      </a:r>
                      <a:r>
                        <a:rPr lang="en-US" sz="900" baseline="0" dirty="0" smtClean="0">
                          <a:solidFill>
                            <a:schemeClr val="tx2">
                              <a:lumMod val="50000"/>
                            </a:schemeClr>
                          </a:solidFill>
                        </a:rPr>
                        <a:t>                                         Free </a:t>
                      </a:r>
                      <a:endParaRPr lang="en-US" sz="900" dirty="0" smtClean="0">
                        <a:solidFill>
                          <a:schemeClr val="tx2">
                            <a:lumMod val="50000"/>
                          </a:schemeClr>
                        </a:solidFill>
                      </a:endParaRPr>
                    </a:p>
                    <a:p>
                      <a:r>
                        <a:rPr lang="en-US" sz="900" dirty="0" smtClean="0">
                          <a:solidFill>
                            <a:schemeClr val="tx2">
                              <a:lumMod val="50000"/>
                            </a:schemeClr>
                          </a:solidFill>
                        </a:rPr>
                        <a:t>                                           Banner                                          Ticket</a:t>
                      </a:r>
                    </a:p>
                    <a:p>
                      <a:r>
                        <a:rPr lang="en-US" sz="900" dirty="0" smtClean="0">
                          <a:solidFill>
                            <a:schemeClr val="tx2">
                              <a:lumMod val="50000"/>
                            </a:schemeClr>
                          </a:solidFill>
                        </a:rPr>
                        <a:t>                                                                                                 Offer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6" name="TextBox 25"/>
          <p:cNvSpPr txBox="1"/>
          <p:nvPr/>
        </p:nvSpPr>
        <p:spPr>
          <a:xfrm>
            <a:off x="304800" y="1828800"/>
            <a:ext cx="1981200" cy="584775"/>
          </a:xfrm>
          <a:prstGeom prst="rect">
            <a:avLst/>
          </a:prstGeom>
          <a:noFill/>
        </p:spPr>
        <p:txBody>
          <a:bodyPr wrap="square" rtlCol="0">
            <a:spAutoFit/>
          </a:bodyPr>
          <a:lstStyle/>
          <a:p>
            <a:r>
              <a:rPr lang="en-US" b="1" dirty="0" smtClean="0"/>
              <a:t>The Lego Movie</a:t>
            </a:r>
          </a:p>
          <a:p>
            <a:r>
              <a:rPr lang="en-US" sz="1400" dirty="0" smtClean="0"/>
              <a:t>$3.0M revenue </a:t>
            </a:r>
          </a:p>
        </p:txBody>
      </p:sp>
      <p:pic>
        <p:nvPicPr>
          <p:cNvPr id="28" name="Picture 2"/>
          <p:cNvPicPr>
            <a:picLocks noChangeAspect="1" noChangeArrowheads="1"/>
          </p:cNvPicPr>
          <p:nvPr/>
        </p:nvPicPr>
        <p:blipFill>
          <a:blip r:embed="rId3" cstate="print"/>
          <a:srcRect/>
          <a:stretch>
            <a:fillRect/>
          </a:stretch>
        </p:blipFill>
        <p:spPr bwMode="auto">
          <a:xfrm>
            <a:off x="457200" y="2743200"/>
            <a:ext cx="1143000" cy="1689408"/>
          </a:xfrm>
          <a:prstGeom prst="rect">
            <a:avLst/>
          </a:prstGeom>
          <a:noFill/>
          <a:ln w="9525">
            <a:solidFill>
              <a:schemeClr val="tx1">
                <a:lumMod val="50000"/>
              </a:schemeClr>
            </a:solidFill>
            <a:miter lim="800000"/>
            <a:headEnd/>
            <a:tailEnd/>
          </a:ln>
        </p:spPr>
      </p:pic>
      <p:grpSp>
        <p:nvGrpSpPr>
          <p:cNvPr id="2" name="Group 1"/>
          <p:cNvGrpSpPr/>
          <p:nvPr/>
        </p:nvGrpSpPr>
        <p:grpSpPr>
          <a:xfrm>
            <a:off x="5562600" y="1447800"/>
            <a:ext cx="1697324" cy="911214"/>
            <a:chOff x="5334000" y="1219200"/>
            <a:chExt cx="1981200" cy="1063614"/>
          </a:xfrm>
        </p:grpSpPr>
        <p:pic>
          <p:nvPicPr>
            <p:cNvPr id="13" name="Picture 4"/>
            <p:cNvPicPr>
              <a:picLocks noChangeAspect="1" noChangeArrowheads="1"/>
            </p:cNvPicPr>
            <p:nvPr/>
          </p:nvPicPr>
          <p:blipFill>
            <a:blip r:embed="rId4" cstate="print"/>
            <a:srcRect/>
            <a:stretch>
              <a:fillRect/>
            </a:stretch>
          </p:blipFill>
          <p:spPr bwMode="auto">
            <a:xfrm>
              <a:off x="5334000" y="1219200"/>
              <a:ext cx="1981200" cy="1063614"/>
            </a:xfrm>
            <a:prstGeom prst="rect">
              <a:avLst/>
            </a:prstGeom>
            <a:noFill/>
            <a:ln w="9525">
              <a:noFill/>
              <a:miter lim="800000"/>
              <a:headEnd/>
              <a:tailEnd/>
            </a:ln>
          </p:spPr>
        </p:pic>
        <p:sp>
          <p:nvSpPr>
            <p:cNvPr id="14" name="Oval 13"/>
            <p:cNvSpPr/>
            <p:nvPr/>
          </p:nvSpPr>
          <p:spPr>
            <a:xfrm>
              <a:off x="6553200" y="1600200"/>
              <a:ext cx="304800" cy="38100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0"/>
          <p:cNvPicPr>
            <a:picLocks noChangeAspect="1" noChangeArrowheads="1"/>
          </p:cNvPicPr>
          <p:nvPr/>
        </p:nvPicPr>
        <p:blipFill>
          <a:blip r:embed="rId5" cstate="print"/>
          <a:srcRect/>
          <a:stretch>
            <a:fillRect/>
          </a:stretch>
        </p:blipFill>
        <p:spPr bwMode="auto">
          <a:xfrm>
            <a:off x="4267200" y="2514600"/>
            <a:ext cx="1218496" cy="685799"/>
          </a:xfrm>
          <a:prstGeom prst="rect">
            <a:avLst/>
          </a:prstGeom>
          <a:noFill/>
          <a:ln w="9525">
            <a:solidFill>
              <a:schemeClr val="tx2">
                <a:lumMod val="10000"/>
              </a:schemeClr>
            </a:solidFill>
            <a:miter lim="800000"/>
            <a:headEnd/>
            <a:tailEnd/>
          </a:ln>
        </p:spPr>
      </p:pic>
      <p:pic>
        <p:nvPicPr>
          <p:cNvPr id="16" name="Picture 2"/>
          <p:cNvPicPr>
            <a:picLocks noChangeAspect="1" noChangeArrowheads="1"/>
          </p:cNvPicPr>
          <p:nvPr/>
        </p:nvPicPr>
        <p:blipFill>
          <a:blip r:embed="rId6" cstate="print"/>
          <a:srcRect/>
          <a:stretch>
            <a:fillRect/>
          </a:stretch>
        </p:blipFill>
        <p:spPr bwMode="auto">
          <a:xfrm>
            <a:off x="5867400" y="2514600"/>
            <a:ext cx="1219200" cy="686248"/>
          </a:xfrm>
          <a:prstGeom prst="rect">
            <a:avLst/>
          </a:prstGeom>
          <a:noFill/>
          <a:ln w="9525">
            <a:noFill/>
            <a:miter lim="800000"/>
            <a:headEnd/>
            <a:tailEnd/>
          </a:ln>
        </p:spPr>
      </p:pic>
      <p:pic>
        <p:nvPicPr>
          <p:cNvPr id="17" name="Picture 3"/>
          <p:cNvPicPr>
            <a:picLocks noChangeAspect="1" noChangeArrowheads="1"/>
          </p:cNvPicPr>
          <p:nvPr/>
        </p:nvPicPr>
        <p:blipFill>
          <a:blip r:embed="rId7" cstate="print"/>
          <a:srcRect/>
          <a:stretch>
            <a:fillRect/>
          </a:stretch>
        </p:blipFill>
        <p:spPr bwMode="auto">
          <a:xfrm>
            <a:off x="7781488" y="2447488"/>
            <a:ext cx="1066800" cy="1556158"/>
          </a:xfrm>
          <a:prstGeom prst="rect">
            <a:avLst/>
          </a:prstGeom>
          <a:noFill/>
          <a:ln w="9525">
            <a:solidFill>
              <a:schemeClr val="tx2">
                <a:lumMod val="10000"/>
              </a:schemeClr>
            </a:solidFill>
            <a:miter lim="800000"/>
            <a:headEnd/>
            <a:tailEnd/>
          </a:ln>
        </p:spPr>
      </p:pic>
      <p:pic>
        <p:nvPicPr>
          <p:cNvPr id="18" name="Picture 2"/>
          <p:cNvPicPr>
            <a:picLocks noChangeAspect="1" noChangeArrowheads="1"/>
          </p:cNvPicPr>
          <p:nvPr/>
        </p:nvPicPr>
        <p:blipFill>
          <a:blip r:embed="rId8" cstate="print"/>
          <a:srcRect/>
          <a:stretch>
            <a:fillRect/>
          </a:stretch>
        </p:blipFill>
        <p:spPr bwMode="auto">
          <a:xfrm>
            <a:off x="5715000" y="3352800"/>
            <a:ext cx="1981200" cy="618051"/>
          </a:xfrm>
          <a:prstGeom prst="rect">
            <a:avLst/>
          </a:prstGeom>
          <a:noFill/>
          <a:ln w="9525">
            <a:solidFill>
              <a:schemeClr val="tx2">
                <a:lumMod val="10000"/>
              </a:schemeClr>
            </a:solidFill>
            <a:miter lim="800000"/>
            <a:headEnd/>
            <a:tailEnd/>
          </a:ln>
        </p:spPr>
      </p:pic>
      <p:pic>
        <p:nvPicPr>
          <p:cNvPr id="19" name="Picture 5"/>
          <p:cNvPicPr>
            <a:picLocks noChangeAspect="1" noChangeArrowheads="1"/>
          </p:cNvPicPr>
          <p:nvPr/>
        </p:nvPicPr>
        <p:blipFill>
          <a:blip r:embed="rId9" cstate="print"/>
          <a:srcRect/>
          <a:stretch>
            <a:fillRect/>
          </a:stretch>
        </p:blipFill>
        <p:spPr bwMode="auto">
          <a:xfrm>
            <a:off x="4191000" y="4267200"/>
            <a:ext cx="990600" cy="715434"/>
          </a:xfrm>
          <a:prstGeom prst="rect">
            <a:avLst/>
          </a:prstGeom>
          <a:noFill/>
          <a:ln w="9525">
            <a:noFill/>
            <a:miter lim="800000"/>
            <a:headEnd/>
            <a:tailEnd/>
          </a:ln>
        </p:spPr>
      </p:pic>
      <p:pic>
        <p:nvPicPr>
          <p:cNvPr id="20" name="Picture 19"/>
          <p:cNvPicPr>
            <a:picLocks noChangeAspect="1" noChangeArrowheads="1"/>
          </p:cNvPicPr>
          <p:nvPr/>
        </p:nvPicPr>
        <p:blipFill>
          <a:blip r:embed="rId10" cstate="print"/>
          <a:srcRect/>
          <a:stretch>
            <a:fillRect/>
          </a:stretch>
        </p:blipFill>
        <p:spPr bwMode="auto">
          <a:xfrm>
            <a:off x="5181600" y="4267200"/>
            <a:ext cx="1447800" cy="629932"/>
          </a:xfrm>
          <a:prstGeom prst="rect">
            <a:avLst/>
          </a:prstGeom>
          <a:noFill/>
          <a:ln w="9525">
            <a:solidFill>
              <a:schemeClr val="tx2">
                <a:lumMod val="10000"/>
              </a:schemeClr>
            </a:solidFill>
            <a:miter lim="800000"/>
            <a:headEnd/>
            <a:tailEnd/>
          </a:ln>
        </p:spPr>
      </p:pic>
      <p:pic>
        <p:nvPicPr>
          <p:cNvPr id="21" name="Picture 8"/>
          <p:cNvPicPr>
            <a:picLocks noChangeAspect="1" noChangeArrowheads="1"/>
          </p:cNvPicPr>
          <p:nvPr/>
        </p:nvPicPr>
        <p:blipFill>
          <a:blip r:embed="rId11" cstate="print"/>
          <a:srcRect/>
          <a:stretch>
            <a:fillRect/>
          </a:stretch>
        </p:blipFill>
        <p:spPr bwMode="auto">
          <a:xfrm>
            <a:off x="6705600" y="4267200"/>
            <a:ext cx="2362200" cy="171028"/>
          </a:xfrm>
          <a:prstGeom prst="rect">
            <a:avLst/>
          </a:prstGeom>
          <a:noFill/>
          <a:ln w="9525">
            <a:noFill/>
            <a:miter lim="800000"/>
            <a:headEnd/>
            <a:tailEnd/>
          </a:ln>
        </p:spPr>
      </p:pic>
      <p:pic>
        <p:nvPicPr>
          <p:cNvPr id="22" name="Picture 1" descr="Banner_Full-guide_hd_1.png"/>
          <p:cNvPicPr>
            <a:picLocks noChangeAspect="1" noChangeArrowheads="1"/>
          </p:cNvPicPr>
          <p:nvPr/>
        </p:nvPicPr>
        <p:blipFill>
          <a:blip r:embed="rId12" cstate="print"/>
          <a:srcRect/>
          <a:stretch>
            <a:fillRect/>
          </a:stretch>
        </p:blipFill>
        <p:spPr bwMode="auto">
          <a:xfrm>
            <a:off x="6629400" y="4615648"/>
            <a:ext cx="2438400" cy="142043"/>
          </a:xfrm>
          <a:prstGeom prst="rect">
            <a:avLst/>
          </a:prstGeom>
          <a:noFill/>
          <a:ln w="9525">
            <a:noFill/>
            <a:miter lim="800000"/>
            <a:headEnd/>
            <a:tailEnd/>
          </a:ln>
        </p:spPr>
      </p:pic>
      <p:pic>
        <p:nvPicPr>
          <p:cNvPr id="29" name="Picture 3"/>
          <p:cNvPicPr>
            <a:picLocks noChangeAspect="1" noChangeArrowheads="1"/>
          </p:cNvPicPr>
          <p:nvPr/>
        </p:nvPicPr>
        <p:blipFill>
          <a:blip r:embed="rId13" cstate="print"/>
          <a:srcRect/>
          <a:stretch>
            <a:fillRect/>
          </a:stretch>
        </p:blipFill>
        <p:spPr bwMode="auto">
          <a:xfrm>
            <a:off x="6172200" y="4953000"/>
            <a:ext cx="2590800" cy="929590"/>
          </a:xfrm>
          <a:prstGeom prst="rect">
            <a:avLst/>
          </a:prstGeom>
          <a:noFill/>
          <a:ln w="9525">
            <a:solidFill>
              <a:schemeClr val="tx2">
                <a:lumMod val="10000"/>
              </a:schemeClr>
            </a:solidFill>
            <a:miter lim="800000"/>
            <a:headEnd/>
            <a:tailEnd/>
          </a:ln>
        </p:spPr>
      </p:pic>
      <p:pic>
        <p:nvPicPr>
          <p:cNvPr id="30" name="Picture 2"/>
          <p:cNvPicPr>
            <a:picLocks noChangeAspect="1" noChangeArrowheads="1"/>
          </p:cNvPicPr>
          <p:nvPr/>
        </p:nvPicPr>
        <p:blipFill>
          <a:blip r:embed="rId14" cstate="print"/>
          <a:srcRect/>
          <a:stretch>
            <a:fillRect/>
          </a:stretch>
        </p:blipFill>
        <p:spPr bwMode="auto">
          <a:xfrm>
            <a:off x="4191000" y="4953000"/>
            <a:ext cx="914400" cy="938583"/>
          </a:xfrm>
          <a:prstGeom prst="rect">
            <a:avLst/>
          </a:prstGeom>
          <a:noFill/>
          <a:ln w="9525">
            <a:solidFill>
              <a:schemeClr val="tx2">
                <a:lumMod val="10000"/>
              </a:schemeClr>
            </a:solidFill>
            <a:miter lim="800000"/>
            <a:headEnd/>
            <a:tailEnd/>
          </a:ln>
        </p:spPr>
      </p:pic>
      <p:pic>
        <p:nvPicPr>
          <p:cNvPr id="31" name="Picture 30"/>
          <p:cNvPicPr>
            <a:picLocks noChangeAspect="1" noChangeArrowheads="1"/>
          </p:cNvPicPr>
          <p:nvPr/>
        </p:nvPicPr>
        <p:blipFill>
          <a:blip r:embed="rId15" cstate="print"/>
          <a:srcRect/>
          <a:stretch>
            <a:fillRect/>
          </a:stretch>
        </p:blipFill>
        <p:spPr bwMode="auto">
          <a:xfrm>
            <a:off x="6096000" y="5961728"/>
            <a:ext cx="1068632" cy="896272"/>
          </a:xfrm>
          <a:prstGeom prst="rect">
            <a:avLst/>
          </a:prstGeom>
          <a:noFill/>
          <a:ln w="9525">
            <a:solidFill>
              <a:schemeClr val="tx2">
                <a:lumMod val="10000"/>
              </a:schemeClr>
            </a:solidFill>
            <a:miter lim="800000"/>
            <a:headEnd/>
            <a:tailEnd/>
          </a:ln>
        </p:spPr>
      </p:pic>
      <p:pic>
        <p:nvPicPr>
          <p:cNvPr id="33" name="Picture 4"/>
          <p:cNvPicPr>
            <a:picLocks noChangeAspect="1" noChangeArrowheads="1"/>
          </p:cNvPicPr>
          <p:nvPr/>
        </p:nvPicPr>
        <p:blipFill>
          <a:blip r:embed="rId16" cstate="print"/>
          <a:srcRect/>
          <a:stretch>
            <a:fillRect/>
          </a:stretch>
        </p:blipFill>
        <p:spPr bwMode="auto">
          <a:xfrm>
            <a:off x="4724401" y="5791200"/>
            <a:ext cx="702068" cy="1066800"/>
          </a:xfrm>
          <a:prstGeom prst="rect">
            <a:avLst/>
          </a:prstGeom>
          <a:noFill/>
          <a:ln w="9525">
            <a:solidFill>
              <a:schemeClr val="tx2">
                <a:lumMod val="10000"/>
              </a:schemeClr>
            </a:solidFill>
            <a:miter lim="800000"/>
            <a:headEnd/>
            <a:tailEnd/>
          </a:ln>
        </p:spPr>
      </p:pic>
      <p:sp>
        <p:nvSpPr>
          <p:cNvPr id="35" name="Oval 34"/>
          <p:cNvSpPr/>
          <p:nvPr/>
        </p:nvSpPr>
        <p:spPr>
          <a:xfrm>
            <a:off x="8077200" y="2362200"/>
            <a:ext cx="304800" cy="38100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1" descr="image001"/>
          <p:cNvPicPr>
            <a:picLocks noChangeAspect="1" noChangeArrowheads="1"/>
          </p:cNvPicPr>
          <p:nvPr/>
        </p:nvPicPr>
        <p:blipFill>
          <a:blip r:embed="rId17" cstate="print"/>
          <a:srcRect/>
          <a:stretch>
            <a:fillRect/>
          </a:stretch>
        </p:blipFill>
        <p:spPr bwMode="auto">
          <a:xfrm>
            <a:off x="7774131" y="6019800"/>
            <a:ext cx="1369869" cy="533400"/>
          </a:xfrm>
          <a:prstGeom prst="rect">
            <a:avLst/>
          </a:prstGeom>
          <a:noFill/>
          <a:ln w="9525">
            <a:noFill/>
            <a:miter lim="800000"/>
            <a:headEnd/>
            <a:tailEnd/>
          </a:ln>
        </p:spPr>
      </p:pic>
    </p:spTree>
    <p:extLst>
      <p:ext uri="{BB962C8B-B14F-4D97-AF65-F5344CB8AC3E}">
        <p14:creationId xmlns:p14="http://schemas.microsoft.com/office/powerpoint/2010/main" val="19797145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600200" y="0"/>
            <a:ext cx="7262545" cy="887884"/>
          </a:xfrm>
        </p:spPr>
        <p:txBody>
          <a:bodyPr/>
          <a:lstStyle/>
          <a:p>
            <a:r>
              <a:rPr lang="en-US" sz="2400" dirty="0" smtClean="0"/>
              <a:t>Offers</a:t>
            </a:r>
          </a:p>
        </p:txBody>
      </p:sp>
      <p:graphicFrame>
        <p:nvGraphicFramePr>
          <p:cNvPr id="4" name="Table 3"/>
          <p:cNvGraphicFramePr>
            <a:graphicFrameLocks noGrp="1"/>
          </p:cNvGraphicFramePr>
          <p:nvPr>
            <p:extLst>
              <p:ext uri="{D42A27DB-BD31-4B8C-83A1-F6EECF244321}">
                <p14:modId xmlns:p14="http://schemas.microsoft.com/office/powerpoint/2010/main" val="88120136"/>
              </p:ext>
            </p:extLst>
          </p:nvPr>
        </p:nvGraphicFramePr>
        <p:xfrm>
          <a:off x="304800" y="1066800"/>
          <a:ext cx="8410759" cy="5664325"/>
        </p:xfrm>
        <a:graphic>
          <a:graphicData uri="http://schemas.openxmlformats.org/drawingml/2006/table">
            <a:tbl>
              <a:tblPr firstRow="1" bandRow="1">
                <a:tableStyleId>{93296810-A885-4BE3-A3E7-6D5BEEA58F35}</a:tableStyleId>
              </a:tblPr>
              <a:tblGrid>
                <a:gridCol w="923032"/>
                <a:gridCol w="1871932"/>
                <a:gridCol w="2449902"/>
                <a:gridCol w="646981"/>
                <a:gridCol w="2518912"/>
              </a:tblGrid>
              <a:tr h="269366">
                <a:tc>
                  <a:txBody>
                    <a:bodyPr/>
                    <a:lstStyle/>
                    <a:p>
                      <a:r>
                        <a:rPr lang="en-US" sz="900" dirty="0" smtClean="0"/>
                        <a:t>Offer</a:t>
                      </a:r>
                      <a:endParaRPr lang="en-US" sz="900" dirty="0"/>
                    </a:p>
                  </a:txBody>
                  <a:tcPr>
                    <a:lnB w="12700" cap="flat" cmpd="sng" algn="ctr">
                      <a:solidFill>
                        <a:schemeClr val="tx1"/>
                      </a:solidFill>
                      <a:prstDash val="solid"/>
                      <a:round/>
                      <a:headEnd type="none" w="med" len="med"/>
                      <a:tailEnd type="none" w="med" len="med"/>
                    </a:lnB>
                    <a:solidFill>
                      <a:srgbClr val="C00000"/>
                    </a:solidFill>
                  </a:tcPr>
                </a:tc>
                <a:tc>
                  <a:txBody>
                    <a:bodyPr/>
                    <a:lstStyle/>
                    <a:p>
                      <a:pPr algn="l"/>
                      <a:r>
                        <a:rPr lang="en-US" sz="900" dirty="0" smtClean="0"/>
                        <a:t>Visual</a:t>
                      </a:r>
                      <a:endParaRPr lang="en-US" sz="900" dirty="0"/>
                    </a:p>
                  </a:txBody>
                  <a:tcPr>
                    <a:lnB w="12700" cap="flat" cmpd="sng" algn="ctr">
                      <a:solidFill>
                        <a:schemeClr val="tx1"/>
                      </a:solidFill>
                      <a:prstDash val="solid"/>
                      <a:round/>
                      <a:headEnd type="none" w="med" len="med"/>
                      <a:tailEnd type="none" w="med" len="med"/>
                    </a:lnB>
                    <a:solidFill>
                      <a:srgbClr val="C00000"/>
                    </a:solidFill>
                  </a:tcPr>
                </a:tc>
                <a:tc>
                  <a:txBody>
                    <a:bodyPr/>
                    <a:lstStyle/>
                    <a:p>
                      <a:r>
                        <a:rPr lang="en-US" sz="900" dirty="0" smtClean="0"/>
                        <a:t>Description</a:t>
                      </a:r>
                      <a:endParaRPr lang="en-US" sz="900" dirty="0"/>
                    </a:p>
                  </a:txBody>
                  <a:tcPr>
                    <a:lnB w="12700" cap="flat" cmpd="sng" algn="ctr">
                      <a:solidFill>
                        <a:schemeClr val="tx1"/>
                      </a:solidFill>
                      <a:prstDash val="solid"/>
                      <a:round/>
                      <a:headEnd type="none" w="med" len="med"/>
                      <a:tailEnd type="none" w="med" len="med"/>
                    </a:lnB>
                    <a:solidFill>
                      <a:srgbClr val="C00000"/>
                    </a:solidFill>
                  </a:tcPr>
                </a:tc>
                <a:tc>
                  <a:txBody>
                    <a:bodyPr/>
                    <a:lstStyle/>
                    <a:p>
                      <a:r>
                        <a:rPr lang="en-US" sz="900" dirty="0" smtClean="0"/>
                        <a:t>Impact</a:t>
                      </a:r>
                      <a:endParaRPr lang="en-US" sz="900" dirty="0"/>
                    </a:p>
                  </a:txBody>
                  <a:tcPr>
                    <a:lnB w="12700" cap="flat" cmpd="sng" algn="ctr">
                      <a:solidFill>
                        <a:schemeClr val="tx1"/>
                      </a:solidFill>
                      <a:prstDash val="solid"/>
                      <a:round/>
                      <a:headEnd type="none" w="med" len="med"/>
                      <a:tailEnd type="none" w="med" len="med"/>
                    </a:lnB>
                    <a:solidFill>
                      <a:srgbClr val="C00000"/>
                    </a:solidFill>
                  </a:tcPr>
                </a:tc>
                <a:tc>
                  <a:txBody>
                    <a:bodyPr/>
                    <a:lstStyle/>
                    <a:p>
                      <a:r>
                        <a:rPr lang="en-US" sz="900" dirty="0" smtClean="0"/>
                        <a:t>Key Metrics</a:t>
                      </a:r>
                      <a:endParaRPr lang="en-US" sz="900" dirty="0"/>
                    </a:p>
                  </a:txBody>
                  <a:tcPr>
                    <a:lnB w="12700" cap="flat" cmpd="sng" algn="ctr">
                      <a:solidFill>
                        <a:schemeClr val="tx1"/>
                      </a:solidFill>
                      <a:prstDash val="solid"/>
                      <a:round/>
                      <a:headEnd type="none" w="med" len="med"/>
                      <a:tailEnd type="none" w="med" len="med"/>
                    </a:lnB>
                    <a:solidFill>
                      <a:srgbClr val="C00000"/>
                    </a:solidFill>
                  </a:tcPr>
                </a:tc>
              </a:tr>
              <a:tr h="640080">
                <a:tc>
                  <a:txBody>
                    <a:bodyPr/>
                    <a:lstStyle/>
                    <a:p>
                      <a:r>
                        <a:rPr lang="en-US" sz="900" b="0" dirty="0" smtClean="0">
                          <a:solidFill>
                            <a:schemeClr val="tx1"/>
                          </a:solidFill>
                        </a:rPr>
                        <a:t>First One On Us</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1"/>
                          </a:solidFill>
                        </a:rPr>
                        <a:t>Free VOD for customers</a:t>
                      </a:r>
                      <a:r>
                        <a:rPr lang="en-US" sz="900" baseline="0" dirty="0" smtClean="0">
                          <a:solidFill>
                            <a:schemeClr val="tx1"/>
                          </a:solidFill>
                        </a:rPr>
                        <a:t> who have </a:t>
                      </a:r>
                      <a:r>
                        <a:rPr lang="en-US" sz="900" dirty="0" smtClean="0">
                          <a:solidFill>
                            <a:schemeClr val="tx1"/>
                          </a:solidFill>
                        </a:rPr>
                        <a:t> never or not recently ordered</a:t>
                      </a:r>
                      <a:r>
                        <a:rPr lang="en-US" sz="900" baseline="0" dirty="0" smtClean="0">
                          <a:solidFill>
                            <a:schemeClr val="tx1"/>
                          </a:solidFill>
                        </a:rPr>
                        <a:t> a paid VOD .  </a:t>
                      </a:r>
                    </a:p>
                    <a:p>
                      <a:r>
                        <a:rPr lang="en-US" sz="900" baseline="0" dirty="0" smtClean="0">
                          <a:solidFill>
                            <a:schemeClr val="tx1"/>
                          </a:solidFill>
                        </a:rPr>
                        <a:t>- 2 targets:  new installs and lapsed users</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tabLst>
                          <a:tab pos="60325" algn="l"/>
                        </a:tabLst>
                      </a:pPr>
                      <a:r>
                        <a:rPr lang="en-US" sz="900" b="0" dirty="0" smtClean="0">
                          <a:solidFill>
                            <a:schemeClr val="tx1"/>
                          </a:solidFill>
                        </a:rPr>
                        <a:t>Offer take rate 5%</a:t>
                      </a:r>
                    </a:p>
                    <a:p>
                      <a:pPr marL="60325" indent="-60325">
                        <a:buFont typeface="Arial" pitchFamily="34" charset="0"/>
                        <a:buChar char="•"/>
                        <a:tabLst>
                          <a:tab pos="60325" algn="l"/>
                        </a:tabLst>
                      </a:pPr>
                      <a:r>
                        <a:rPr lang="en-US" sz="900" b="0" dirty="0" smtClean="0">
                          <a:solidFill>
                            <a:schemeClr val="tx1"/>
                          </a:solidFill>
                        </a:rPr>
                        <a:t>Subsequent paid usage rate of 31% </a:t>
                      </a:r>
                    </a:p>
                    <a:p>
                      <a:pPr marL="60325" indent="-60325">
                        <a:buFont typeface="Arial" pitchFamily="34" charset="0"/>
                        <a:buChar char="•"/>
                        <a:tabLst>
                          <a:tab pos="60325" algn="l"/>
                        </a:tabLst>
                      </a:pPr>
                      <a:r>
                        <a:rPr lang="en-US" sz="900" b="0" dirty="0" smtClean="0">
                          <a:solidFill>
                            <a:schemeClr val="tx1"/>
                          </a:solidFill>
                        </a:rPr>
                        <a:t>Annual subsequent</a:t>
                      </a:r>
                      <a:r>
                        <a:rPr lang="en-US" sz="900" b="0" baseline="0" dirty="0" smtClean="0">
                          <a:solidFill>
                            <a:schemeClr val="tx1"/>
                          </a:solidFill>
                        </a:rPr>
                        <a:t> revenue of $22M</a:t>
                      </a:r>
                    </a:p>
                    <a:p>
                      <a:pPr marL="60325" indent="-60325">
                        <a:buFont typeface="Arial" pitchFamily="34" charset="0"/>
                        <a:buChar char="•"/>
                        <a:tabLst>
                          <a:tab pos="60325" algn="l"/>
                        </a:tabLst>
                      </a:pPr>
                      <a:r>
                        <a:rPr lang="en-US" sz="900" b="0" baseline="0" dirty="0" smtClean="0">
                          <a:solidFill>
                            <a:schemeClr val="tx1"/>
                          </a:solidFill>
                        </a:rPr>
                        <a:t>Margin of $6.4M</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r>
                        <a:rPr lang="en-US" sz="900" b="0" dirty="0" smtClean="0">
                          <a:solidFill>
                            <a:schemeClr val="tx1"/>
                          </a:solidFill>
                        </a:rPr>
                        <a:t>Free VOD for Quality Problems</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1"/>
                          </a:solidFill>
                        </a:rPr>
                        <a:t>Free VOD proactively given to customers who experience</a:t>
                      </a:r>
                      <a:r>
                        <a:rPr lang="en-US" sz="900" baseline="0" dirty="0" smtClean="0">
                          <a:solidFill>
                            <a:schemeClr val="tx1"/>
                          </a:solidFill>
                        </a:rPr>
                        <a:t> a VOD functionality problem while watching.  </a:t>
                      </a:r>
                    </a:p>
                    <a:p>
                      <a:r>
                        <a:rPr lang="en-US" sz="900" baseline="0" dirty="0" smtClean="0">
                          <a:solidFill>
                            <a:schemeClr val="tx1"/>
                          </a:solidFill>
                        </a:rPr>
                        <a:t>- Launched across footprint 7/29/14</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900" dirty="0" smtClean="0">
                          <a:solidFill>
                            <a:schemeClr val="tx1"/>
                          </a:solidFill>
                        </a:rPr>
                        <a:t>17.5k</a:t>
                      </a:r>
                      <a:r>
                        <a:rPr lang="en-US" sz="900" baseline="0" dirty="0" smtClean="0">
                          <a:solidFill>
                            <a:schemeClr val="tx1"/>
                          </a:solidFill>
                        </a:rPr>
                        <a:t> qualifying customers so far</a:t>
                      </a:r>
                    </a:p>
                    <a:p>
                      <a:pPr marL="60325" indent="-60325">
                        <a:buFont typeface="Arial" pitchFamily="34" charset="0"/>
                        <a:buChar char="•"/>
                      </a:pPr>
                      <a:r>
                        <a:rPr lang="en-US" sz="900" baseline="0" dirty="0" smtClean="0">
                          <a:solidFill>
                            <a:schemeClr val="tx1"/>
                          </a:solidFill>
                        </a:rPr>
                        <a:t>62% email open rate vs. 30% for avg eCRM marketing email</a:t>
                      </a:r>
                    </a:p>
                    <a:p>
                      <a:pPr marL="60325" indent="-60325">
                        <a:buFont typeface="Arial" pitchFamily="34" charset="0"/>
                        <a:buChar char="•"/>
                      </a:pPr>
                      <a:r>
                        <a:rPr lang="en-US" sz="900" b="0" baseline="0" dirty="0" smtClean="0">
                          <a:solidFill>
                            <a:schemeClr val="tx1"/>
                          </a:solidFill>
                        </a:rPr>
                        <a:t>71% redemption rate vs. 5% for FOOU</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r>
                        <a:rPr lang="en-US" sz="900" b="0" dirty="0" smtClean="0">
                          <a:solidFill>
                            <a:schemeClr val="tx1"/>
                          </a:solidFill>
                        </a:rPr>
                        <a:t>Double Feature</a:t>
                      </a:r>
                      <a:r>
                        <a:rPr lang="en-US" sz="900" b="0" baseline="0" dirty="0" smtClean="0">
                          <a:solidFill>
                            <a:schemeClr val="tx1"/>
                          </a:solidFill>
                        </a:rPr>
                        <a:t> Discount</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1"/>
                          </a:solidFill>
                        </a:rPr>
                        <a:t>- Rent 1 movie, $1 off 2</a:t>
                      </a:r>
                      <a:r>
                        <a:rPr lang="en-US" sz="900" baseline="30000" dirty="0" smtClean="0">
                          <a:solidFill>
                            <a:schemeClr val="tx1"/>
                          </a:solidFill>
                        </a:rPr>
                        <a:t>nd</a:t>
                      </a:r>
                      <a:r>
                        <a:rPr lang="en-US" sz="900" dirty="0" smtClean="0">
                          <a:solidFill>
                            <a:schemeClr val="tx1"/>
                          </a:solidFill>
                        </a:rPr>
                        <a:t> movie w/in 24 hrs</a:t>
                      </a:r>
                    </a:p>
                    <a:p>
                      <a:r>
                        <a:rPr lang="en-US" sz="900" dirty="0" smtClean="0">
                          <a:solidFill>
                            <a:schemeClr val="tx1"/>
                          </a:solidFill>
                        </a:rPr>
                        <a:t>- Buy 1 movie, $2 off 2</a:t>
                      </a:r>
                      <a:r>
                        <a:rPr lang="en-US" sz="900" baseline="30000" dirty="0" smtClean="0">
                          <a:solidFill>
                            <a:schemeClr val="tx1"/>
                          </a:solidFill>
                        </a:rPr>
                        <a:t>nd</a:t>
                      </a:r>
                      <a:r>
                        <a:rPr lang="en-US" sz="900" dirty="0" smtClean="0">
                          <a:solidFill>
                            <a:schemeClr val="tx1"/>
                          </a:solidFill>
                        </a:rPr>
                        <a:t> movie w/in 24 hrs</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tabLst>
                          <a:tab pos="60325" algn="l"/>
                        </a:tabLst>
                      </a:pPr>
                      <a:r>
                        <a:rPr lang="en-US" sz="900" b="0" dirty="0" smtClean="0">
                          <a:solidFill>
                            <a:schemeClr val="tx1"/>
                          </a:solidFill>
                        </a:rPr>
                        <a:t>Offer take rate of 4.2%</a:t>
                      </a:r>
                      <a:r>
                        <a:rPr lang="en-US" sz="900" b="0" baseline="0" dirty="0" smtClean="0">
                          <a:solidFill>
                            <a:schemeClr val="tx1"/>
                          </a:solidFill>
                        </a:rPr>
                        <a:t> rental, 4.1% purchase</a:t>
                      </a:r>
                      <a:endParaRPr lang="en-US" sz="900" b="0" dirty="0" smtClean="0">
                        <a:solidFill>
                          <a:schemeClr val="tx1"/>
                        </a:solidFill>
                      </a:endParaRPr>
                    </a:p>
                    <a:p>
                      <a:pPr marL="60325" indent="-60325">
                        <a:buFont typeface="Arial" pitchFamily="34" charset="0"/>
                        <a:buChar char="•"/>
                        <a:tabLst>
                          <a:tab pos="60325" algn="l"/>
                        </a:tabLst>
                      </a:pPr>
                      <a:r>
                        <a:rPr lang="en-US" sz="900" b="0" baseline="0" dirty="0" smtClean="0">
                          <a:solidFill>
                            <a:schemeClr val="tx1"/>
                          </a:solidFill>
                        </a:rPr>
                        <a:t>$.6M incremental revenue (8 months)</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r>
                        <a:rPr lang="en-US" sz="900" b="0" dirty="0" smtClean="0">
                          <a:solidFill>
                            <a:schemeClr val="tx1"/>
                          </a:solidFill>
                        </a:rPr>
                        <a:t>FiO</a:t>
                      </a:r>
                      <a:r>
                        <a:rPr lang="en-US" sz="900" b="0" baseline="0" dirty="0" smtClean="0">
                          <a:solidFill>
                            <a:schemeClr val="tx1"/>
                          </a:solidFill>
                        </a:rPr>
                        <a:t>S Movie Night</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1"/>
                          </a:solidFill>
                        </a:rPr>
                        <a:t>Reduced rental price o</a:t>
                      </a:r>
                      <a:r>
                        <a:rPr lang="en-US" sz="900" baseline="0" dirty="0" smtClean="0">
                          <a:solidFill>
                            <a:schemeClr val="tx1"/>
                          </a:solidFill>
                        </a:rPr>
                        <a:t>f 3 new release movies from $5.99 HD / $4.99 SD to $3.99 HD / $2.99 HD every Friday night</a:t>
                      </a:r>
                    </a:p>
                    <a:p>
                      <a:r>
                        <a:rPr lang="en-US" sz="900" baseline="0" dirty="0" smtClean="0">
                          <a:solidFill>
                            <a:schemeClr val="tx1"/>
                          </a:solidFill>
                        </a:rPr>
                        <a:t>- Movies &gt;4 weeks into rental window</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marR="0" lvl="1" indent="-60325"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kern="1200" dirty="0" smtClean="0">
                          <a:solidFill>
                            <a:schemeClr val="tx1"/>
                          </a:solidFill>
                          <a:latin typeface="+mn-lt"/>
                          <a:ea typeface="+mn-ea"/>
                          <a:cs typeface="+mn-cs"/>
                        </a:rPr>
                        <a:t>Participants</a:t>
                      </a:r>
                      <a:r>
                        <a:rPr lang="en-US" sz="900" kern="1200" baseline="0" dirty="0" smtClean="0">
                          <a:solidFill>
                            <a:schemeClr val="tx1"/>
                          </a:solidFill>
                          <a:latin typeface="+mn-lt"/>
                          <a:ea typeface="+mn-ea"/>
                          <a:cs typeface="+mn-cs"/>
                        </a:rPr>
                        <a:t> have 19.5 VOD transactions per year vs. 7.4 for non participants</a:t>
                      </a:r>
                      <a:endParaRPr lang="en-US" sz="900" kern="1200" dirty="0" smtClean="0">
                        <a:solidFill>
                          <a:schemeClr val="tx1"/>
                        </a:solidFill>
                        <a:latin typeface="+mn-lt"/>
                        <a:ea typeface="+mn-ea"/>
                        <a:cs typeface="+mn-cs"/>
                      </a:endParaRPr>
                    </a:p>
                    <a:p>
                      <a:pPr marL="60325" marR="0" lvl="1" indent="-60325"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kern="1200" dirty="0" smtClean="0">
                          <a:solidFill>
                            <a:schemeClr val="tx1"/>
                          </a:solidFill>
                          <a:latin typeface="+mn-lt"/>
                          <a:ea typeface="+mn-ea"/>
                          <a:cs typeface="+mn-cs"/>
                        </a:rPr>
                        <a:t>7% of Friday transactions</a:t>
                      </a:r>
                      <a:r>
                        <a:rPr lang="en-US" sz="900" kern="1200" baseline="0" dirty="0" smtClean="0">
                          <a:solidFill>
                            <a:schemeClr val="tx1"/>
                          </a:solidFill>
                          <a:latin typeface="+mn-lt"/>
                          <a:ea typeface="+mn-ea"/>
                          <a:cs typeface="+mn-cs"/>
                        </a:rPr>
                        <a:t>/</a:t>
                      </a:r>
                      <a:r>
                        <a:rPr lang="en-US" sz="900" kern="1200" dirty="0" smtClean="0">
                          <a:solidFill>
                            <a:schemeClr val="tx1"/>
                          </a:solidFill>
                          <a:latin typeface="+mn-lt"/>
                          <a:ea typeface="+mn-ea"/>
                          <a:cs typeface="+mn-cs"/>
                        </a:rPr>
                        <a:t> 4% of revenue</a:t>
                      </a:r>
                    </a:p>
                    <a:p>
                      <a:pPr marL="60325" marR="0" lvl="1" indent="-60325"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900" kern="1200" dirty="0" smtClean="0">
                          <a:solidFill>
                            <a:schemeClr val="tx1"/>
                          </a:solidFill>
                          <a:latin typeface="+mn-lt"/>
                          <a:ea typeface="+mn-ea"/>
                          <a:cs typeface="+mn-cs"/>
                        </a:rPr>
                        <a:t>$2.5M revenue YTD,</a:t>
                      </a:r>
                      <a:r>
                        <a:rPr lang="en-US" sz="900" kern="1200" baseline="0" dirty="0" smtClean="0">
                          <a:solidFill>
                            <a:schemeClr val="tx1"/>
                          </a:solidFill>
                          <a:latin typeface="+mn-lt"/>
                          <a:ea typeface="+mn-ea"/>
                          <a:cs typeface="+mn-cs"/>
                        </a:rPr>
                        <a:t> </a:t>
                      </a:r>
                      <a:r>
                        <a:rPr lang="en-US" sz="900" b="0" kern="1200" baseline="0" dirty="0" smtClean="0">
                          <a:solidFill>
                            <a:schemeClr val="tx1"/>
                          </a:solidFill>
                          <a:latin typeface="+mn-lt"/>
                          <a:ea typeface="+mn-ea"/>
                          <a:cs typeface="+mn-cs"/>
                        </a:rPr>
                        <a:t>of which 35% on average is incremental - $735k YTD direct</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r>
                        <a:rPr lang="en-US" sz="900" b="0" dirty="0" smtClean="0">
                          <a:solidFill>
                            <a:schemeClr val="tx1"/>
                          </a:solidFill>
                        </a:rPr>
                        <a:t>Family Weekend Sale</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tx1"/>
                          </a:solidFill>
                        </a:rPr>
                        <a:t>Reduced rental</a:t>
                      </a:r>
                      <a:r>
                        <a:rPr lang="en-US" sz="900" baseline="0" dirty="0" smtClean="0">
                          <a:solidFill>
                            <a:schemeClr val="tx1"/>
                          </a:solidFill>
                        </a:rPr>
                        <a:t> p</a:t>
                      </a:r>
                      <a:r>
                        <a:rPr lang="en-US" sz="900" dirty="0" smtClean="0">
                          <a:solidFill>
                            <a:schemeClr val="tx1"/>
                          </a:solidFill>
                        </a:rPr>
                        <a:t>rice o</a:t>
                      </a:r>
                      <a:r>
                        <a:rPr lang="en-US" sz="900" baseline="0" dirty="0" smtClean="0">
                          <a:solidFill>
                            <a:schemeClr val="tx1"/>
                          </a:solidFill>
                        </a:rPr>
                        <a:t>f 3 kids/family movies from $5.99 HD / $4.99 SD to $3.99 HD / $2.99 SD every Saturday/Sunday</a:t>
                      </a:r>
                      <a:br>
                        <a:rPr lang="en-US" sz="900" baseline="0" dirty="0" smtClean="0">
                          <a:solidFill>
                            <a:schemeClr val="tx1"/>
                          </a:solidFill>
                        </a:rPr>
                      </a:br>
                      <a:r>
                        <a:rPr lang="en-US" sz="900" baseline="0" dirty="0" smtClean="0">
                          <a:solidFill>
                            <a:schemeClr val="tx1"/>
                          </a:solidFill>
                        </a:rPr>
                        <a:t>- Includes New Releases and DTV Kids titles</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900" b="0" dirty="0" smtClean="0">
                          <a:solidFill>
                            <a:schemeClr val="tx1"/>
                          </a:solidFill>
                        </a:rPr>
                        <a:t>2% of Sat/Sun</a:t>
                      </a:r>
                      <a:r>
                        <a:rPr lang="en-US" sz="900" b="0" baseline="0" dirty="0" smtClean="0">
                          <a:solidFill>
                            <a:schemeClr val="tx1"/>
                          </a:solidFill>
                        </a:rPr>
                        <a:t> </a:t>
                      </a:r>
                      <a:r>
                        <a:rPr lang="en-US" sz="900" b="0" dirty="0" smtClean="0">
                          <a:solidFill>
                            <a:schemeClr val="tx1"/>
                          </a:solidFill>
                        </a:rPr>
                        <a:t>transactions/ 1% of revenue</a:t>
                      </a:r>
                    </a:p>
                    <a:p>
                      <a:pPr marL="60325" indent="-60325">
                        <a:buFont typeface="Arial" pitchFamily="34" charset="0"/>
                        <a:buChar char="•"/>
                      </a:pPr>
                      <a:r>
                        <a:rPr lang="en-US" sz="900" dirty="0" smtClean="0">
                          <a:solidFill>
                            <a:schemeClr val="tx1"/>
                          </a:solidFill>
                        </a:rPr>
                        <a:t>$1.2M  revenue YTD;</a:t>
                      </a:r>
                      <a:r>
                        <a:rPr lang="en-US" sz="900" baseline="0" dirty="0" smtClean="0">
                          <a:solidFill>
                            <a:schemeClr val="tx1"/>
                          </a:solidFill>
                        </a:rPr>
                        <a:t> 35% incremental - $875k YTD</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r>
                        <a:rPr lang="en-US" sz="900" b="0" dirty="0" smtClean="0">
                          <a:solidFill>
                            <a:schemeClr val="tx1"/>
                          </a:solidFill>
                        </a:rPr>
                        <a:t>Buy 3/Get 1 Free</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1"/>
                          </a:solidFill>
                        </a:rPr>
                        <a:t>Buy 3 movies, get</a:t>
                      </a:r>
                      <a:r>
                        <a:rPr lang="en-US" sz="900" baseline="0" dirty="0" smtClean="0">
                          <a:solidFill>
                            <a:schemeClr val="tx1"/>
                          </a:solidFill>
                        </a:rPr>
                        <a:t> the 4</a:t>
                      </a:r>
                      <a:r>
                        <a:rPr lang="en-US" sz="900" baseline="30000" dirty="0" smtClean="0">
                          <a:solidFill>
                            <a:schemeClr val="tx1"/>
                          </a:solidFill>
                        </a:rPr>
                        <a:t>th</a:t>
                      </a:r>
                      <a:r>
                        <a:rPr lang="en-US" sz="900" baseline="0" dirty="0" smtClean="0">
                          <a:solidFill>
                            <a:schemeClr val="tx1"/>
                          </a:solidFill>
                        </a:rPr>
                        <a:t> free each month. </a:t>
                      </a:r>
                    </a:p>
                    <a:p>
                      <a:r>
                        <a:rPr lang="en-US" sz="900" baseline="0" dirty="0" smtClean="0">
                          <a:solidFill>
                            <a:schemeClr val="tx1"/>
                          </a:solidFill>
                        </a:rPr>
                        <a:t>- In market December 2012 - March 2013</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tabLst>
                          <a:tab pos="60325" algn="l"/>
                        </a:tabLst>
                      </a:pPr>
                      <a:r>
                        <a:rPr lang="en-US" sz="900" b="0" dirty="0" smtClean="0">
                          <a:solidFill>
                            <a:schemeClr val="tx1"/>
                          </a:solidFill>
                        </a:rPr>
                        <a:t>Offer take rate of 13.9%</a:t>
                      </a:r>
                    </a:p>
                    <a:p>
                      <a:pPr marL="60325" indent="-60325">
                        <a:buFont typeface="Arial" pitchFamily="34" charset="0"/>
                        <a:buChar char="•"/>
                        <a:tabLst>
                          <a:tab pos="60325" algn="l"/>
                        </a:tabLst>
                      </a:pPr>
                      <a:r>
                        <a:rPr lang="en-US" sz="900" b="0" dirty="0" smtClean="0">
                          <a:solidFill>
                            <a:schemeClr val="tx1"/>
                          </a:solidFill>
                        </a:rPr>
                        <a:t>$3.1M revenue but did not offset costs of the free transactions</a:t>
                      </a:r>
                    </a:p>
                    <a:p>
                      <a:pPr marL="60325" indent="-60325">
                        <a:buFont typeface="Arial" pitchFamily="34" charset="0"/>
                        <a:buChar char="•"/>
                        <a:tabLst>
                          <a:tab pos="60325" algn="l"/>
                        </a:tabLst>
                      </a:pPr>
                      <a:r>
                        <a:rPr lang="en-US" sz="900" b="0" dirty="0" smtClean="0">
                          <a:solidFill>
                            <a:schemeClr val="tx1"/>
                          </a:solidFill>
                        </a:rPr>
                        <a:t>Free transactions exceeded paid due to cannibalization for BAU heavy users</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r>
                        <a:rPr lang="en-US" sz="900" b="0" dirty="0" smtClean="0">
                          <a:solidFill>
                            <a:schemeClr val="tx1"/>
                          </a:solidFill>
                        </a:rPr>
                        <a:t>EST Pre-Order</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1"/>
                          </a:solidFill>
                        </a:rPr>
                        <a:t>Pre-order</a:t>
                      </a:r>
                      <a:r>
                        <a:rPr lang="en-US" sz="900" baseline="0" dirty="0" smtClean="0">
                          <a:solidFill>
                            <a:schemeClr val="tx1"/>
                          </a:solidFill>
                        </a:rPr>
                        <a:t> copy of upcoming major new release </a:t>
                      </a:r>
                      <a:br>
                        <a:rPr lang="en-US" sz="900" baseline="0" dirty="0" smtClean="0">
                          <a:solidFill>
                            <a:schemeClr val="tx1"/>
                          </a:solidFill>
                        </a:rPr>
                      </a:br>
                      <a:r>
                        <a:rPr lang="en-US" sz="900" baseline="0" dirty="0" smtClean="0">
                          <a:solidFill>
                            <a:schemeClr val="tx1"/>
                          </a:solidFill>
                        </a:rPr>
                        <a:t>- Movie appears in library on premiere date</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900" b="0" dirty="0" smtClean="0">
                          <a:solidFill>
                            <a:schemeClr val="tx1"/>
                          </a:solidFill>
                        </a:rPr>
                        <a:t>$380k revenue 2014 YTD</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r>
                        <a:rPr lang="en-US" sz="900" b="0" dirty="0" smtClean="0">
                          <a:solidFill>
                            <a:schemeClr val="tx1"/>
                          </a:solidFill>
                        </a:rPr>
                        <a:t>Rent</a:t>
                      </a:r>
                      <a:r>
                        <a:rPr lang="en-US" sz="900" b="0" baseline="0" dirty="0" smtClean="0">
                          <a:solidFill>
                            <a:schemeClr val="tx1"/>
                          </a:solidFill>
                        </a:rPr>
                        <a:t> to Own</a:t>
                      </a:r>
                      <a:endParaRPr lang="en-US"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smtClean="0">
                          <a:solidFill>
                            <a:schemeClr val="tx1"/>
                          </a:solidFill>
                        </a:rPr>
                        <a:t>After viewing</a:t>
                      </a:r>
                      <a:r>
                        <a:rPr lang="en-US" sz="900" baseline="0" dirty="0" smtClean="0">
                          <a:solidFill>
                            <a:schemeClr val="tx1"/>
                          </a:solidFill>
                        </a:rPr>
                        <a:t> a rented movie, upgrade to own the movie for a reduced price</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900" dirty="0" smtClean="0">
                          <a:solidFill>
                            <a:schemeClr val="tx1"/>
                          </a:solidFill>
                        </a:rPr>
                        <a:t>$867k revenue 2014 YTD</a:t>
                      </a:r>
                    </a:p>
                    <a:p>
                      <a:pPr marL="60325" indent="-60325">
                        <a:buFont typeface="Arial" pitchFamily="34" charset="0"/>
                        <a:buChar char="•"/>
                      </a:pPr>
                      <a:r>
                        <a:rPr lang="en-US" sz="900" dirty="0" smtClean="0">
                          <a:solidFill>
                            <a:schemeClr val="tx1"/>
                          </a:solidFill>
                        </a:rPr>
                        <a:t>2.0%</a:t>
                      </a:r>
                      <a:r>
                        <a:rPr lang="en-US" sz="900" baseline="0" dirty="0" smtClean="0">
                          <a:solidFill>
                            <a:schemeClr val="tx1"/>
                          </a:solidFill>
                        </a:rPr>
                        <a:t> conversion on kids titles;1.2% non-kids </a:t>
                      </a:r>
                      <a:endParaRPr lang="en-US"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Right Arrow 5"/>
          <p:cNvSpPr/>
          <p:nvPr/>
        </p:nvSpPr>
        <p:spPr>
          <a:xfrm rot="16200000" flipV="1">
            <a:off x="5713703" y="1673561"/>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p:cNvSpPr/>
          <p:nvPr/>
        </p:nvSpPr>
        <p:spPr>
          <a:xfrm rot="5400000">
            <a:off x="5811338" y="5053624"/>
            <a:ext cx="152400" cy="310580"/>
          </a:xfrm>
          <a:prstGeom prst="rightArrow">
            <a:avLst/>
          </a:prstGeom>
          <a:solidFill>
            <a:srgbClr val="C0000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6200000" flipV="1">
            <a:off x="5811338" y="6291866"/>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p:nvPr/>
        </p:nvSpPr>
        <p:spPr>
          <a:xfrm rot="16200000" flipV="1">
            <a:off x="5811338" y="3686687"/>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p:cNvSpPr/>
          <p:nvPr/>
        </p:nvSpPr>
        <p:spPr>
          <a:xfrm rot="16200000" flipV="1">
            <a:off x="5811338" y="2941488"/>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
          <p:cNvPicPr>
            <a:picLocks noChangeAspect="1" noChangeArrowheads="1"/>
          </p:cNvPicPr>
          <p:nvPr/>
        </p:nvPicPr>
        <p:blipFill>
          <a:blip r:embed="rId3" cstate="print"/>
          <a:srcRect/>
          <a:stretch>
            <a:fillRect/>
          </a:stretch>
        </p:blipFill>
        <p:spPr bwMode="auto">
          <a:xfrm>
            <a:off x="1219200" y="3429000"/>
            <a:ext cx="1856658" cy="446973"/>
          </a:xfrm>
          <a:prstGeom prst="rect">
            <a:avLst/>
          </a:prstGeom>
          <a:noFill/>
          <a:ln w="9525">
            <a:noFill/>
            <a:miter lim="800000"/>
            <a:headEnd/>
            <a:tailEnd/>
          </a:ln>
        </p:spPr>
      </p:pic>
      <p:pic>
        <p:nvPicPr>
          <p:cNvPr id="26" name="Picture 4"/>
          <p:cNvPicPr>
            <a:picLocks noChangeAspect="1" noChangeArrowheads="1"/>
          </p:cNvPicPr>
          <p:nvPr/>
        </p:nvPicPr>
        <p:blipFill>
          <a:blip r:embed="rId4" cstate="print"/>
          <a:srcRect/>
          <a:stretch>
            <a:fillRect/>
          </a:stretch>
        </p:blipFill>
        <p:spPr bwMode="auto">
          <a:xfrm>
            <a:off x="1600200" y="4114800"/>
            <a:ext cx="1217225" cy="613056"/>
          </a:xfrm>
          <a:prstGeom prst="rect">
            <a:avLst/>
          </a:prstGeom>
          <a:noFill/>
          <a:ln w="9525">
            <a:noFill/>
            <a:miter lim="800000"/>
            <a:headEnd/>
            <a:tailEnd/>
          </a:ln>
        </p:spPr>
      </p:pic>
      <p:pic>
        <p:nvPicPr>
          <p:cNvPr id="27" name="Picture 5"/>
          <p:cNvPicPr>
            <a:picLocks noChangeAspect="1" noChangeArrowheads="1"/>
          </p:cNvPicPr>
          <p:nvPr/>
        </p:nvPicPr>
        <p:blipFill>
          <a:blip r:embed="rId5" cstate="print"/>
          <a:srcRect/>
          <a:stretch>
            <a:fillRect/>
          </a:stretch>
        </p:blipFill>
        <p:spPr bwMode="auto">
          <a:xfrm>
            <a:off x="1295400" y="2667000"/>
            <a:ext cx="1803814" cy="609600"/>
          </a:xfrm>
          <a:prstGeom prst="rect">
            <a:avLst/>
          </a:prstGeom>
          <a:noFill/>
          <a:ln w="9525">
            <a:noFill/>
            <a:miter lim="800000"/>
            <a:headEnd/>
            <a:tailEnd/>
          </a:ln>
        </p:spPr>
      </p:pic>
      <p:pic>
        <p:nvPicPr>
          <p:cNvPr id="28" name="Picture 8"/>
          <p:cNvPicPr>
            <a:picLocks noChangeAspect="1" noChangeArrowheads="1"/>
          </p:cNvPicPr>
          <p:nvPr/>
        </p:nvPicPr>
        <p:blipFill>
          <a:blip r:embed="rId6" cstate="print"/>
          <a:srcRect/>
          <a:stretch>
            <a:fillRect/>
          </a:stretch>
        </p:blipFill>
        <p:spPr bwMode="auto">
          <a:xfrm>
            <a:off x="1219200" y="5486400"/>
            <a:ext cx="1874743" cy="676904"/>
          </a:xfrm>
          <a:prstGeom prst="rect">
            <a:avLst/>
          </a:prstGeom>
          <a:noFill/>
          <a:ln w="9525">
            <a:noFill/>
            <a:miter lim="800000"/>
            <a:headEnd/>
            <a:tailEnd/>
          </a:ln>
        </p:spPr>
      </p:pic>
      <p:pic>
        <p:nvPicPr>
          <p:cNvPr id="29" name="Picture 1"/>
          <p:cNvPicPr>
            <a:picLocks noChangeAspect="1" noChangeArrowheads="1"/>
          </p:cNvPicPr>
          <p:nvPr/>
        </p:nvPicPr>
        <p:blipFill>
          <a:blip r:embed="rId7" cstate="print"/>
          <a:srcRect/>
          <a:stretch>
            <a:fillRect/>
          </a:stretch>
        </p:blipFill>
        <p:spPr bwMode="auto">
          <a:xfrm>
            <a:off x="1371600" y="1505315"/>
            <a:ext cx="1524000" cy="663086"/>
          </a:xfrm>
          <a:prstGeom prst="rect">
            <a:avLst/>
          </a:prstGeom>
          <a:noFill/>
          <a:ln w="9525">
            <a:noFill/>
            <a:miter lim="800000"/>
            <a:headEnd/>
            <a:tailEnd/>
          </a:ln>
        </p:spPr>
      </p:pic>
      <p:pic>
        <p:nvPicPr>
          <p:cNvPr id="30" name="Picture 9"/>
          <p:cNvPicPr>
            <a:picLocks noChangeAspect="1" noChangeArrowheads="1"/>
          </p:cNvPicPr>
          <p:nvPr/>
        </p:nvPicPr>
        <p:blipFill>
          <a:blip r:embed="rId8" cstate="print"/>
          <a:srcRect/>
          <a:stretch>
            <a:fillRect/>
          </a:stretch>
        </p:blipFill>
        <p:spPr bwMode="auto">
          <a:xfrm>
            <a:off x="1295400" y="4800600"/>
            <a:ext cx="1688523" cy="571500"/>
          </a:xfrm>
          <a:prstGeom prst="rect">
            <a:avLst/>
          </a:prstGeom>
          <a:noFill/>
          <a:ln w="9525">
            <a:noFill/>
            <a:miter lim="800000"/>
            <a:headEnd/>
            <a:tailEnd/>
          </a:ln>
        </p:spPr>
      </p:pic>
      <p:pic>
        <p:nvPicPr>
          <p:cNvPr id="31" name="Picture 10"/>
          <p:cNvPicPr>
            <a:picLocks noChangeAspect="1" noChangeArrowheads="1"/>
          </p:cNvPicPr>
          <p:nvPr/>
        </p:nvPicPr>
        <p:blipFill>
          <a:blip r:embed="rId9" cstate="print"/>
          <a:srcRect/>
          <a:stretch>
            <a:fillRect/>
          </a:stretch>
        </p:blipFill>
        <p:spPr bwMode="auto">
          <a:xfrm>
            <a:off x="1524000" y="6172200"/>
            <a:ext cx="1153088" cy="504128"/>
          </a:xfrm>
          <a:prstGeom prst="rect">
            <a:avLst/>
          </a:prstGeom>
          <a:noFill/>
          <a:ln w="9525">
            <a:noFill/>
            <a:miter lim="800000"/>
            <a:headEnd/>
            <a:tailEnd/>
          </a:ln>
        </p:spPr>
      </p:pic>
      <p:sp>
        <p:nvSpPr>
          <p:cNvPr id="32" name="Right Arrow 31"/>
          <p:cNvSpPr/>
          <p:nvPr/>
        </p:nvSpPr>
        <p:spPr>
          <a:xfrm rot="5400000" flipH="1">
            <a:off x="5833009" y="5828257"/>
            <a:ext cx="109059" cy="112727"/>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ight Arrow 32"/>
          <p:cNvSpPr/>
          <p:nvPr/>
        </p:nvSpPr>
        <p:spPr>
          <a:xfrm rot="5400000" flipH="1">
            <a:off x="5833009" y="4435230"/>
            <a:ext cx="109059" cy="112727"/>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ight Arrow 33"/>
          <p:cNvSpPr/>
          <p:nvPr/>
        </p:nvSpPr>
        <p:spPr>
          <a:xfrm rot="5400000" flipH="1">
            <a:off x="5833009" y="2439756"/>
            <a:ext cx="109059" cy="112727"/>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thru</a:t>
            </a:r>
            <a:endParaRPr lang="en-US" dirty="0"/>
          </a:p>
        </p:txBody>
      </p:sp>
      <p:pic>
        <p:nvPicPr>
          <p:cNvPr id="72705" name="Picture 1"/>
          <p:cNvPicPr>
            <a:picLocks noChangeAspect="1" noChangeArrowheads="1"/>
          </p:cNvPicPr>
          <p:nvPr/>
        </p:nvPicPr>
        <p:blipFill>
          <a:blip r:embed="rId10" cstate="print"/>
          <a:srcRect/>
          <a:stretch>
            <a:fillRect/>
          </a:stretch>
        </p:blipFill>
        <p:spPr bwMode="auto">
          <a:xfrm>
            <a:off x="1254791" y="2257282"/>
            <a:ext cx="1798139" cy="381816"/>
          </a:xfrm>
          <a:prstGeom prst="rect">
            <a:avLst/>
          </a:prstGeom>
          <a:noFill/>
          <a:ln w="9525">
            <a:noFill/>
            <a:miter lim="800000"/>
            <a:headEnd/>
            <a:tailEnd/>
          </a:ln>
          <a:effectLst/>
        </p:spPr>
      </p:pic>
      <p:sp>
        <p:nvSpPr>
          <p:cNvPr id="35" name="Right Arrow 34"/>
          <p:cNvSpPr/>
          <p:nvPr/>
        </p:nvSpPr>
        <p:spPr>
          <a:xfrm rot="16200000" flipV="1">
            <a:off x="5963486" y="604970"/>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ight Arrow 35"/>
          <p:cNvSpPr/>
          <p:nvPr/>
        </p:nvSpPr>
        <p:spPr>
          <a:xfrm rot="16200000" flipV="1">
            <a:off x="6729500" y="581561"/>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ight Arrow 36"/>
          <p:cNvSpPr/>
          <p:nvPr/>
        </p:nvSpPr>
        <p:spPr>
          <a:xfrm rot="5400000" flipH="1">
            <a:off x="7461285" y="697778"/>
            <a:ext cx="109059" cy="112727"/>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6207247" y="667490"/>
            <a:ext cx="529445" cy="338554"/>
          </a:xfrm>
          <a:prstGeom prst="rect">
            <a:avLst/>
          </a:prstGeom>
          <a:noFill/>
        </p:spPr>
        <p:txBody>
          <a:bodyPr wrap="square" rtlCol="0">
            <a:spAutoFit/>
          </a:bodyPr>
          <a:lstStyle/>
          <a:p>
            <a:r>
              <a:rPr lang="en-US" sz="800" dirty="0" smtClean="0"/>
              <a:t>Large</a:t>
            </a:r>
          </a:p>
          <a:p>
            <a:r>
              <a:rPr lang="en-US" sz="800" dirty="0" smtClean="0"/>
              <a:t>(&gt;$5M)</a:t>
            </a:r>
            <a:endParaRPr lang="en-US" sz="800" dirty="0"/>
          </a:p>
        </p:txBody>
      </p:sp>
      <p:sp>
        <p:nvSpPr>
          <p:cNvPr id="39" name="TextBox 38"/>
          <p:cNvSpPr txBox="1"/>
          <p:nvPr/>
        </p:nvSpPr>
        <p:spPr>
          <a:xfrm>
            <a:off x="6934200" y="685800"/>
            <a:ext cx="655390" cy="461665"/>
          </a:xfrm>
          <a:prstGeom prst="rect">
            <a:avLst/>
          </a:prstGeom>
          <a:noFill/>
        </p:spPr>
        <p:txBody>
          <a:bodyPr wrap="square" rtlCol="0">
            <a:spAutoFit/>
          </a:bodyPr>
          <a:lstStyle/>
          <a:p>
            <a:r>
              <a:rPr lang="en-US" sz="800" dirty="0" smtClean="0"/>
              <a:t>Medium</a:t>
            </a:r>
          </a:p>
          <a:p>
            <a:r>
              <a:rPr lang="en-US" sz="800" dirty="0" smtClean="0"/>
              <a:t>($.5M-$5.0M)</a:t>
            </a:r>
            <a:endParaRPr lang="en-US" sz="800" dirty="0"/>
          </a:p>
        </p:txBody>
      </p:sp>
      <p:sp>
        <p:nvSpPr>
          <p:cNvPr id="40" name="TextBox 39"/>
          <p:cNvSpPr txBox="1"/>
          <p:nvPr/>
        </p:nvSpPr>
        <p:spPr>
          <a:xfrm>
            <a:off x="7526367" y="676116"/>
            <a:ext cx="648598" cy="338554"/>
          </a:xfrm>
          <a:prstGeom prst="rect">
            <a:avLst/>
          </a:prstGeom>
          <a:noFill/>
        </p:spPr>
        <p:txBody>
          <a:bodyPr wrap="square" rtlCol="0">
            <a:spAutoFit/>
          </a:bodyPr>
          <a:lstStyle/>
          <a:p>
            <a:r>
              <a:rPr lang="en-US" sz="800" dirty="0" smtClean="0"/>
              <a:t>Small</a:t>
            </a:r>
          </a:p>
          <a:p>
            <a:r>
              <a:rPr lang="en-US" sz="800" dirty="0" smtClean="0"/>
              <a:t>(&lt;$.5M)</a:t>
            </a:r>
            <a:endParaRPr lang="en-US" sz="800" dirty="0"/>
          </a:p>
        </p:txBody>
      </p:sp>
      <p:sp>
        <p:nvSpPr>
          <p:cNvPr id="41" name="TextBox 40"/>
          <p:cNvSpPr txBox="1"/>
          <p:nvPr/>
        </p:nvSpPr>
        <p:spPr>
          <a:xfrm>
            <a:off x="6441057" y="457200"/>
            <a:ext cx="1407543" cy="230832"/>
          </a:xfrm>
          <a:prstGeom prst="rect">
            <a:avLst/>
          </a:prstGeom>
          <a:noFill/>
        </p:spPr>
        <p:txBody>
          <a:bodyPr wrap="square" rtlCol="0">
            <a:spAutoFit/>
          </a:bodyPr>
          <a:lstStyle/>
          <a:p>
            <a:r>
              <a:rPr lang="en-US" sz="900" b="1" u="sng" dirty="0" smtClean="0"/>
              <a:t>Net Revenue Impact</a:t>
            </a:r>
            <a:endParaRPr lang="en-US" sz="900" b="1" u="sng" dirty="0"/>
          </a:p>
        </p:txBody>
      </p:sp>
      <p:sp>
        <p:nvSpPr>
          <p:cNvPr id="42" name="Right Arrow 41"/>
          <p:cNvSpPr/>
          <p:nvPr/>
        </p:nvSpPr>
        <p:spPr>
          <a:xfrm rot="5400000">
            <a:off x="8003890" y="619867"/>
            <a:ext cx="152400" cy="310580"/>
          </a:xfrm>
          <a:prstGeom prst="rightArrow">
            <a:avLst/>
          </a:prstGeom>
          <a:solidFill>
            <a:srgbClr val="C0000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8190602" y="698957"/>
            <a:ext cx="648598" cy="215444"/>
          </a:xfrm>
          <a:prstGeom prst="rect">
            <a:avLst/>
          </a:prstGeom>
          <a:noFill/>
        </p:spPr>
        <p:txBody>
          <a:bodyPr wrap="square" rtlCol="0">
            <a:spAutoFit/>
          </a:bodyPr>
          <a:lstStyle/>
          <a:p>
            <a:r>
              <a:rPr lang="en-US" sz="800" dirty="0" smtClean="0"/>
              <a:t>Negative</a:t>
            </a:r>
            <a:endParaRPr lang="en-US" sz="800" dirty="0"/>
          </a:p>
        </p:txBody>
      </p:sp>
    </p:spTree>
    <p:extLst>
      <p:ext uri="{BB962C8B-B14F-4D97-AF65-F5344CB8AC3E}">
        <p14:creationId xmlns:p14="http://schemas.microsoft.com/office/powerpoint/2010/main" val="19797145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sz="2400" dirty="0" smtClean="0"/>
              <a:t>Tactics</a:t>
            </a:r>
          </a:p>
        </p:txBody>
      </p:sp>
      <p:graphicFrame>
        <p:nvGraphicFramePr>
          <p:cNvPr id="4" name="Table 3"/>
          <p:cNvGraphicFramePr>
            <a:graphicFrameLocks noGrp="1"/>
          </p:cNvGraphicFramePr>
          <p:nvPr>
            <p:extLst>
              <p:ext uri="{D42A27DB-BD31-4B8C-83A1-F6EECF244321}">
                <p14:modId xmlns:p14="http://schemas.microsoft.com/office/powerpoint/2010/main" val="3116327309"/>
              </p:ext>
            </p:extLst>
          </p:nvPr>
        </p:nvGraphicFramePr>
        <p:xfrm>
          <a:off x="129401" y="1371601"/>
          <a:ext cx="4201058" cy="5250965"/>
        </p:xfrm>
        <a:graphic>
          <a:graphicData uri="http://schemas.openxmlformats.org/drawingml/2006/table">
            <a:tbl>
              <a:tblPr firstRow="1" bandRow="1">
                <a:tableStyleId>{93296810-A885-4BE3-A3E7-6D5BEEA58F35}</a:tableStyleId>
              </a:tblPr>
              <a:tblGrid>
                <a:gridCol w="708799"/>
                <a:gridCol w="1240766"/>
                <a:gridCol w="569343"/>
                <a:gridCol w="1682150"/>
              </a:tblGrid>
              <a:tr h="347662">
                <a:tc>
                  <a:txBody>
                    <a:bodyPr/>
                    <a:lstStyle/>
                    <a:p>
                      <a:r>
                        <a:rPr lang="en-US" sz="900" dirty="0" smtClean="0"/>
                        <a:t>Tactic</a:t>
                      </a:r>
                      <a:endParaRPr lang="en-US" sz="900" dirty="0"/>
                    </a:p>
                  </a:txBody>
                  <a:tcP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c>
                  <a:txBody>
                    <a:bodyPr/>
                    <a:lstStyle/>
                    <a:p>
                      <a:pPr algn="l"/>
                      <a:r>
                        <a:rPr lang="en-US" sz="900" dirty="0" smtClean="0"/>
                        <a:t>Visual</a:t>
                      </a:r>
                      <a:endParaRPr lang="en-US" sz="900" dirty="0"/>
                    </a:p>
                  </a:txBody>
                  <a:tcP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Impact</a:t>
                      </a:r>
                    </a:p>
                    <a:p>
                      <a:endParaRPr lang="en-US" sz="900" dirty="0"/>
                    </a:p>
                  </a:txBody>
                  <a:tcP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c>
                  <a:txBody>
                    <a:bodyPr/>
                    <a:lstStyle/>
                    <a:p>
                      <a:r>
                        <a:rPr lang="en-US" sz="900" dirty="0" smtClean="0"/>
                        <a:t>Key Metric</a:t>
                      </a:r>
                      <a:endParaRPr lang="en-US" sz="900" dirty="0"/>
                    </a:p>
                  </a:txBody>
                  <a:tcP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r>
              <a:tr h="640079">
                <a:tc>
                  <a:txBody>
                    <a:bodyPr/>
                    <a:lstStyle/>
                    <a:p>
                      <a:r>
                        <a:rPr lang="en-US" sz="900" b="0" dirty="0" smtClean="0"/>
                        <a:t>On Demand Menu</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marR="0" indent="-60325"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900" dirty="0" smtClean="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marR="0" indent="-60325"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dirty="0" smtClean="0">
                          <a:solidFill>
                            <a:srgbClr val="4C4C4C"/>
                          </a:solidFill>
                        </a:rPr>
                        <a:t>Highest awareness of any VOD tactic (42%)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82085">
                <a:tc>
                  <a:txBody>
                    <a:bodyPr/>
                    <a:lstStyle/>
                    <a:p>
                      <a:r>
                        <a:rPr lang="en-US" sz="900" b="0" dirty="0" smtClean="0"/>
                        <a:t>Spotlight Magazine</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endParaRPr lang="en-US" sz="900" b="1"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800" dirty="0" smtClean="0">
                          <a:solidFill>
                            <a:srgbClr val="4C4C4C"/>
                          </a:solidFill>
                        </a:rPr>
                        <a:t>#1 tactic when awareness (36%) and usage impact (29%) is combined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41915">
                <a:tc>
                  <a:txBody>
                    <a:bodyPr/>
                    <a:lstStyle/>
                    <a:p>
                      <a:r>
                        <a:rPr lang="en-US" sz="900" b="0" dirty="0" smtClean="0"/>
                        <a:t>Cross</a:t>
                      </a:r>
                      <a:r>
                        <a:rPr lang="en-US" sz="900" b="0" baseline="0" dirty="0" smtClean="0"/>
                        <a:t> Channel</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endParaRPr lang="en-US" sz="90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800" dirty="0" smtClean="0">
                          <a:solidFill>
                            <a:srgbClr val="4C4C4C"/>
                          </a:solidFill>
                        </a:rPr>
                        <a:t>Second highest</a:t>
                      </a:r>
                      <a:r>
                        <a:rPr lang="en-US" sz="800" baseline="0" dirty="0" smtClean="0">
                          <a:solidFill>
                            <a:srgbClr val="4C4C4C"/>
                          </a:solidFill>
                        </a:rPr>
                        <a:t> awareness among all tactics (38%)</a:t>
                      </a:r>
                    </a:p>
                    <a:p>
                      <a:pPr marL="60325" marR="0" indent="-60325"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dirty="0" smtClean="0">
                          <a:solidFill>
                            <a:srgbClr val="4C4C4C"/>
                          </a:solidFill>
                        </a:rPr>
                        <a:t>40% minimum spot commitment of </a:t>
                      </a:r>
                      <a:r>
                        <a:rPr lang="en-US" sz="800" baseline="0" dirty="0" smtClean="0">
                          <a:solidFill>
                            <a:srgbClr val="4C4C4C"/>
                          </a:solidFill>
                        </a:rPr>
                        <a:t>internal inventory</a:t>
                      </a:r>
                      <a:endParaRPr lang="en-US" sz="800" dirty="0" smtClean="0">
                        <a:solidFill>
                          <a:srgbClr val="4C4C4C"/>
                        </a:solidFill>
                      </a:endParaRPr>
                    </a:p>
                    <a:p>
                      <a:pPr marL="60325" indent="-60325">
                        <a:buFont typeface="Arial" pitchFamily="34" charset="0"/>
                        <a:buChar char="•"/>
                      </a:pPr>
                      <a:endParaRPr lang="en-US" sz="80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400">
                <a:tc>
                  <a:txBody>
                    <a:bodyPr/>
                    <a:lstStyle/>
                    <a:p>
                      <a:r>
                        <a:rPr lang="en-US" sz="900" b="0" dirty="0" smtClean="0"/>
                        <a:t>Spotlight Email</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endParaRPr lang="en-US" sz="9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800" b="0" dirty="0" smtClean="0">
                          <a:solidFill>
                            <a:srgbClr val="4C4C4C"/>
                          </a:solidFill>
                        </a:rPr>
                        <a:t>19.2%</a:t>
                      </a:r>
                      <a:r>
                        <a:rPr lang="en-US" sz="800" b="0" baseline="0" dirty="0" smtClean="0">
                          <a:solidFill>
                            <a:srgbClr val="4C4C4C"/>
                          </a:solidFill>
                        </a:rPr>
                        <a:t> open rate</a:t>
                      </a:r>
                    </a:p>
                    <a:p>
                      <a:pPr marL="60325" indent="-60325">
                        <a:buFont typeface="Arial" pitchFamily="34" charset="0"/>
                        <a:buChar char="•"/>
                      </a:pPr>
                      <a:r>
                        <a:rPr lang="en-US" sz="800" b="0" baseline="0" dirty="0" smtClean="0">
                          <a:solidFill>
                            <a:srgbClr val="4C4C4C"/>
                          </a:solidFill>
                        </a:rPr>
                        <a:t>0.5% CTR </a:t>
                      </a:r>
                    </a:p>
                    <a:p>
                      <a:pPr marL="60325" indent="-60325">
                        <a:buFont typeface="Arial" pitchFamily="34" charset="0"/>
                        <a:buChar char="•"/>
                      </a:pPr>
                      <a:r>
                        <a:rPr lang="en-US" sz="800" b="0" baseline="0" dirty="0" smtClean="0">
                          <a:solidFill>
                            <a:srgbClr val="4C4C4C"/>
                          </a:solidFill>
                        </a:rPr>
                        <a:t>2.8% CTO rate</a:t>
                      </a:r>
                      <a:endParaRPr lang="en-US" sz="8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9600">
                <a:tc>
                  <a:txBody>
                    <a:bodyPr/>
                    <a:lstStyle/>
                    <a:p>
                      <a:r>
                        <a:rPr lang="en-US" sz="900" b="0" dirty="0" smtClean="0"/>
                        <a:t>Dedicated Email</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endParaRPr lang="en-US" sz="9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800" b="0" dirty="0" smtClean="0">
                          <a:solidFill>
                            <a:srgbClr val="4C4C4C"/>
                          </a:solidFill>
                        </a:rPr>
                        <a:t>24.3% open rate vs. 22.3% VZ CRM avg </a:t>
                      </a:r>
                    </a:p>
                    <a:p>
                      <a:pPr marL="60325" indent="-60325">
                        <a:buFont typeface="Arial" pitchFamily="34" charset="0"/>
                        <a:buChar char="•"/>
                      </a:pPr>
                      <a:r>
                        <a:rPr lang="en-US" sz="800" b="0" dirty="0" smtClean="0">
                          <a:solidFill>
                            <a:srgbClr val="4C4C4C"/>
                          </a:solidFill>
                        </a:rPr>
                        <a:t>1.2% CTR</a:t>
                      </a:r>
                      <a:r>
                        <a:rPr lang="en-US" sz="800" b="0" baseline="0" dirty="0" smtClean="0">
                          <a:solidFill>
                            <a:srgbClr val="4C4C4C"/>
                          </a:solidFill>
                        </a:rPr>
                        <a:t> </a:t>
                      </a:r>
                    </a:p>
                    <a:p>
                      <a:pPr marL="60325" indent="-60325">
                        <a:buFont typeface="Arial" pitchFamily="34" charset="0"/>
                        <a:buChar char="•"/>
                      </a:pPr>
                      <a:r>
                        <a:rPr lang="en-US" sz="800" b="0" baseline="0" dirty="0" smtClean="0">
                          <a:solidFill>
                            <a:srgbClr val="4C4C4C"/>
                          </a:solidFill>
                        </a:rPr>
                        <a:t>4.8% CTO rate</a:t>
                      </a:r>
                      <a:endParaRPr lang="en-US" sz="8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37550">
                <a:tc>
                  <a:txBody>
                    <a:bodyPr/>
                    <a:lstStyle/>
                    <a:p>
                      <a:r>
                        <a:rPr lang="en-US" sz="900" b="0" dirty="0" smtClean="0"/>
                        <a:t>Welcome Screen</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lvl="1" indent="-60325">
                        <a:buFont typeface="Arial" pitchFamily="34" charset="0"/>
                        <a:buChar char="•"/>
                      </a:pPr>
                      <a:endParaRPr lang="en-US" sz="9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800" dirty="0" smtClean="0">
                          <a:solidFill>
                            <a:srgbClr val="4C4C4C"/>
                          </a:solidFill>
                        </a:rPr>
                        <a:t>30% awareness</a:t>
                      </a:r>
                      <a:r>
                        <a:rPr lang="en-US" sz="800" baseline="0" dirty="0" smtClean="0">
                          <a:solidFill>
                            <a:srgbClr val="4C4C4C"/>
                          </a:solidFill>
                        </a:rPr>
                        <a:t> w/in</a:t>
                      </a:r>
                      <a:r>
                        <a:rPr lang="en-US" sz="800" dirty="0" smtClean="0">
                          <a:solidFill>
                            <a:srgbClr val="4C4C4C"/>
                          </a:solidFill>
                        </a:rPr>
                        <a:t> 6 mos</a:t>
                      </a:r>
                    </a:p>
                    <a:p>
                      <a:pPr marL="60325" lvl="1" indent="-60325">
                        <a:buFont typeface="Arial" pitchFamily="34" charset="0"/>
                        <a:buChar char="•"/>
                      </a:pPr>
                      <a:r>
                        <a:rPr lang="en-US" sz="800" dirty="0" smtClean="0">
                          <a:solidFill>
                            <a:srgbClr val="4C4C4C"/>
                          </a:solidFill>
                          <a:latin typeface="Arial" pitchFamily="34" charset="0"/>
                        </a:rPr>
                        <a:t>.2 % CTR vs .1% other pods</a:t>
                      </a:r>
                      <a:endParaRPr lang="en-US" sz="800" dirty="0" smtClean="0">
                        <a:solidFill>
                          <a:srgbClr val="4C4C4C"/>
                        </a:solidFill>
                      </a:endParaRPr>
                    </a:p>
                    <a:p>
                      <a:pPr marL="60325" lvl="1" indent="-60325">
                        <a:buFont typeface="Arial" pitchFamily="34" charset="0"/>
                        <a:buChar char="•"/>
                      </a:pPr>
                      <a:r>
                        <a:rPr lang="en-US" sz="800" dirty="0" smtClean="0">
                          <a:solidFill>
                            <a:srgbClr val="4C4C4C"/>
                          </a:solidFill>
                          <a:latin typeface="Arial" pitchFamily="34" charset="0"/>
                        </a:rPr>
                        <a:t>2-4% CTR for lingering pod</a:t>
                      </a:r>
                    </a:p>
                    <a:p>
                      <a:pPr marL="60325" lvl="1" indent="-60325">
                        <a:buFont typeface="Arial" pitchFamily="34" charset="0"/>
                        <a:buChar char="•"/>
                      </a:pPr>
                      <a:r>
                        <a:rPr lang="en-US" sz="800" dirty="0" smtClean="0">
                          <a:solidFill>
                            <a:srgbClr val="4C4C4C"/>
                          </a:solidFill>
                        </a:rPr>
                        <a:t>2% close rate of CTRs</a:t>
                      </a:r>
                    </a:p>
                    <a:p>
                      <a:pPr marL="60325" lvl="1" indent="-60325">
                        <a:buFont typeface="Arial" pitchFamily="34" charset="0"/>
                        <a:buChar char="•"/>
                      </a:pPr>
                      <a:r>
                        <a:rPr lang="en-US" sz="800" b="0" dirty="0" smtClean="0">
                          <a:solidFill>
                            <a:srgbClr val="4C4C4C"/>
                          </a:solidFill>
                        </a:rPr>
                        <a:t>$327k revenue YTD</a:t>
                      </a:r>
                      <a:endParaRPr lang="en-US" sz="8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55816">
                <a:tc>
                  <a:txBody>
                    <a:bodyPr/>
                    <a:lstStyle/>
                    <a:p>
                      <a:r>
                        <a:rPr lang="en-US" sz="900" b="0" dirty="0" smtClean="0"/>
                        <a:t>IMG Splash</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lvl="1" indent="-60325">
                        <a:buFont typeface="Arial" pitchFamily="34" charset="0"/>
                        <a:buChar char="•"/>
                      </a:pPr>
                      <a:endParaRPr lang="en-US" sz="9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lvl="1" indent="-60325">
                        <a:buFont typeface="Arial" pitchFamily="34" charset="0"/>
                        <a:buChar char="•"/>
                      </a:pPr>
                      <a:r>
                        <a:rPr lang="en-US" sz="800" dirty="0" smtClean="0">
                          <a:solidFill>
                            <a:srgbClr val="4C4C4C"/>
                          </a:solidFill>
                        </a:rPr>
                        <a:t>58% view rate</a:t>
                      </a:r>
                    </a:p>
                    <a:p>
                      <a:pPr marL="60325" lvl="1" indent="-60325">
                        <a:buFont typeface="Arial" pitchFamily="34" charset="0"/>
                        <a:buChar char="•"/>
                      </a:pPr>
                      <a:r>
                        <a:rPr lang="en-US" sz="800" dirty="0" smtClean="0">
                          <a:solidFill>
                            <a:srgbClr val="4C4C4C"/>
                          </a:solidFill>
                        </a:rPr>
                        <a:t>27k</a:t>
                      </a:r>
                      <a:r>
                        <a:rPr lang="en-US" sz="800" baseline="0" dirty="0" smtClean="0">
                          <a:solidFill>
                            <a:srgbClr val="4C4C4C"/>
                          </a:solidFill>
                        </a:rPr>
                        <a:t> </a:t>
                      </a:r>
                      <a:r>
                        <a:rPr lang="en-US" sz="800" dirty="0" smtClean="0">
                          <a:solidFill>
                            <a:srgbClr val="4C4C4C"/>
                          </a:solidFill>
                        </a:rPr>
                        <a:t>avg clicks; 2.6% CTR</a:t>
                      </a:r>
                    </a:p>
                    <a:p>
                      <a:pPr marL="60325" lvl="1" indent="-60325">
                        <a:buFont typeface="Arial" pitchFamily="34" charset="0"/>
                        <a:buChar char="•"/>
                      </a:pPr>
                      <a:r>
                        <a:rPr lang="en-US" sz="800" b="0" dirty="0" smtClean="0">
                          <a:solidFill>
                            <a:srgbClr val="4C4C4C"/>
                          </a:solidFill>
                        </a:rPr>
                        <a:t>$25k avg revenue</a:t>
                      </a:r>
                      <a:r>
                        <a:rPr lang="en-US" sz="800" b="0" baseline="0" dirty="0" smtClean="0">
                          <a:solidFill>
                            <a:srgbClr val="4C4C4C"/>
                          </a:solidFill>
                        </a:rPr>
                        <a:t> / </a:t>
                      </a:r>
                      <a:r>
                        <a:rPr lang="en-US" sz="800" b="0" dirty="0" smtClean="0">
                          <a:solidFill>
                            <a:srgbClr val="4C4C4C"/>
                          </a:solidFill>
                        </a:rPr>
                        <a:t>splash </a:t>
                      </a:r>
                    </a:p>
                    <a:p>
                      <a:pPr marL="60325" lvl="1" indent="-60325">
                        <a:buFont typeface="Arial" pitchFamily="34" charset="0"/>
                        <a:buChar char="•"/>
                      </a:pPr>
                      <a:r>
                        <a:rPr lang="en-US" sz="800" b="0" dirty="0" smtClean="0">
                          <a:solidFill>
                            <a:srgbClr val="4C4C4C"/>
                          </a:solidFill>
                        </a:rPr>
                        <a:t>$1.7M revenue YTD</a:t>
                      </a:r>
                      <a:endParaRPr lang="en-US" sz="8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163748954"/>
              </p:ext>
            </p:extLst>
          </p:nvPr>
        </p:nvGraphicFramePr>
        <p:xfrm>
          <a:off x="4538921" y="1371600"/>
          <a:ext cx="4528880" cy="5205459"/>
        </p:xfrm>
        <a:graphic>
          <a:graphicData uri="http://schemas.openxmlformats.org/drawingml/2006/table">
            <a:tbl>
              <a:tblPr firstRow="1" bandRow="1">
                <a:tableStyleId>{93296810-A885-4BE3-A3E7-6D5BEEA58F35}</a:tableStyleId>
              </a:tblPr>
              <a:tblGrid>
                <a:gridCol w="777591"/>
                <a:gridCol w="1248605"/>
                <a:gridCol w="551439"/>
                <a:gridCol w="1951245"/>
              </a:tblGrid>
              <a:tr h="351580">
                <a:tc>
                  <a:txBody>
                    <a:bodyPr/>
                    <a:lstStyle/>
                    <a:p>
                      <a:r>
                        <a:rPr lang="en-US" sz="900" dirty="0" smtClean="0"/>
                        <a:t>Tactic</a:t>
                      </a:r>
                      <a:endParaRPr lang="en-US" sz="900" dirty="0"/>
                    </a:p>
                  </a:txBody>
                  <a:tcP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c>
                  <a:txBody>
                    <a:bodyPr/>
                    <a:lstStyle/>
                    <a:p>
                      <a:pPr algn="l"/>
                      <a:r>
                        <a:rPr lang="en-US" sz="900" dirty="0" smtClean="0"/>
                        <a:t>Visual</a:t>
                      </a:r>
                      <a:endParaRPr lang="en-US" sz="900" dirty="0"/>
                    </a:p>
                  </a:txBody>
                  <a:tcP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c>
                  <a:txBody>
                    <a:bodyPr/>
                    <a:lstStyle/>
                    <a:p>
                      <a:r>
                        <a:rPr lang="en-US" sz="800" dirty="0" smtClean="0"/>
                        <a:t>Impact</a:t>
                      </a:r>
                      <a:endParaRPr lang="en-US" sz="800" dirty="0"/>
                    </a:p>
                  </a:txBody>
                  <a:tcP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c>
                  <a:txBody>
                    <a:bodyPr/>
                    <a:lstStyle/>
                    <a:p>
                      <a:r>
                        <a:rPr lang="en-US" sz="900" dirty="0" smtClean="0"/>
                        <a:t>Key Metric</a:t>
                      </a:r>
                      <a:endParaRPr lang="en-US" sz="900" dirty="0"/>
                    </a:p>
                  </a:txBody>
                  <a:tcP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r>
              <a:tr h="639020">
                <a:tc>
                  <a:txBody>
                    <a:bodyPr/>
                    <a:lstStyle/>
                    <a:p>
                      <a:r>
                        <a:rPr lang="en-US" sz="900" b="0" dirty="0" smtClean="0"/>
                        <a:t>IMG Masthead</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lvl="1" indent="-60325">
                        <a:buFont typeface="Arial" pitchFamily="34" charset="0"/>
                        <a:buChar char="•"/>
                      </a:pPr>
                      <a:endParaRPr lang="en-US" sz="9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lvl="1" indent="-60325">
                        <a:buFont typeface="Arial" pitchFamily="34" charset="0"/>
                        <a:buChar char="•"/>
                      </a:pPr>
                      <a:r>
                        <a:rPr lang="en-US" sz="800" dirty="0" smtClean="0">
                          <a:solidFill>
                            <a:srgbClr val="4C4C4C"/>
                          </a:solidFill>
                        </a:rPr>
                        <a:t>5.4M</a:t>
                      </a:r>
                      <a:r>
                        <a:rPr lang="en-US" sz="800" baseline="0" dirty="0" smtClean="0">
                          <a:solidFill>
                            <a:srgbClr val="4C4C4C"/>
                          </a:solidFill>
                        </a:rPr>
                        <a:t> i</a:t>
                      </a:r>
                      <a:r>
                        <a:rPr lang="en-US" sz="800" dirty="0" smtClean="0">
                          <a:solidFill>
                            <a:srgbClr val="4C4C4C"/>
                          </a:solidFill>
                        </a:rPr>
                        <a:t>mpressions per masthead</a:t>
                      </a:r>
                    </a:p>
                    <a:p>
                      <a:pPr marL="60325" lvl="1" indent="-60325">
                        <a:buFont typeface="Arial" pitchFamily="34" charset="0"/>
                        <a:buChar char="•"/>
                      </a:pPr>
                      <a:r>
                        <a:rPr lang="en-US" sz="800" dirty="0" smtClean="0">
                          <a:solidFill>
                            <a:srgbClr val="4C4C4C"/>
                          </a:solidFill>
                        </a:rPr>
                        <a:t>0.3% CTR; 17k</a:t>
                      </a:r>
                      <a:r>
                        <a:rPr lang="en-US" sz="800" baseline="0" dirty="0" smtClean="0">
                          <a:solidFill>
                            <a:srgbClr val="4C4C4C"/>
                          </a:solidFill>
                        </a:rPr>
                        <a:t> c</a:t>
                      </a:r>
                      <a:r>
                        <a:rPr lang="en-US" sz="800" dirty="0" smtClean="0">
                          <a:solidFill>
                            <a:srgbClr val="4C4C4C"/>
                          </a:solidFill>
                        </a:rPr>
                        <a:t>licks / masthead</a:t>
                      </a:r>
                    </a:p>
                    <a:p>
                      <a:pPr marL="60325" lvl="1" indent="-60325">
                        <a:buFont typeface="Arial" pitchFamily="34" charset="0"/>
                        <a:buChar char="•"/>
                      </a:pPr>
                      <a:r>
                        <a:rPr lang="en-US" sz="800" dirty="0" smtClean="0">
                          <a:solidFill>
                            <a:srgbClr val="4C4C4C"/>
                          </a:solidFill>
                        </a:rPr>
                        <a:t>582 avg sales / $5.1k avg</a:t>
                      </a:r>
                      <a:r>
                        <a:rPr lang="en-US" sz="800" baseline="0" dirty="0" smtClean="0">
                          <a:solidFill>
                            <a:srgbClr val="4C4C4C"/>
                          </a:solidFill>
                        </a:rPr>
                        <a:t> </a:t>
                      </a:r>
                      <a:r>
                        <a:rPr lang="en-US" sz="800" dirty="0" smtClean="0">
                          <a:solidFill>
                            <a:srgbClr val="4C4C4C"/>
                          </a:solidFill>
                        </a:rPr>
                        <a:t>revenue</a:t>
                      </a:r>
                    </a:p>
                    <a:p>
                      <a:pPr marL="60325" lvl="1" indent="-60325">
                        <a:buFont typeface="Arial" pitchFamily="34" charset="0"/>
                        <a:buChar char="•"/>
                      </a:pPr>
                      <a:r>
                        <a:rPr lang="en-US" sz="800" b="0" dirty="0" smtClean="0">
                          <a:solidFill>
                            <a:srgbClr val="4C4C4C"/>
                          </a:solidFill>
                        </a:rPr>
                        <a:t>$263K revenue</a:t>
                      </a:r>
                      <a:r>
                        <a:rPr lang="en-US" sz="800" b="0" baseline="0" dirty="0" smtClean="0">
                          <a:solidFill>
                            <a:srgbClr val="4C4C4C"/>
                          </a:solidFill>
                        </a:rPr>
                        <a:t> YTD</a:t>
                      </a:r>
                      <a:endParaRPr lang="en-US" sz="8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85800">
                <a:tc>
                  <a:txBody>
                    <a:bodyPr/>
                    <a:lstStyle/>
                    <a:p>
                      <a:r>
                        <a:rPr lang="en-US" sz="900" b="0" dirty="0" smtClean="0"/>
                        <a:t>IMG Guide Banner</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lvl="1" indent="-60325">
                        <a:buFont typeface="Arial" pitchFamily="34" charset="0"/>
                        <a:buChar char="•"/>
                      </a:pPr>
                      <a:endParaRPr lang="en-US" sz="9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lvl="1" indent="-60325">
                        <a:buFont typeface="Arial" pitchFamily="34" charset="0"/>
                        <a:buChar char="•"/>
                      </a:pPr>
                      <a:r>
                        <a:rPr lang="en-US" sz="800" b="0" dirty="0" smtClean="0">
                          <a:solidFill>
                            <a:srgbClr val="4C4C4C"/>
                          </a:solidFill>
                        </a:rPr>
                        <a:t>55</a:t>
                      </a:r>
                      <a:r>
                        <a:rPr lang="en-US" sz="800" b="0" baseline="0" dirty="0" smtClean="0">
                          <a:solidFill>
                            <a:srgbClr val="4C4C4C"/>
                          </a:solidFill>
                        </a:rPr>
                        <a:t>M i</a:t>
                      </a:r>
                      <a:r>
                        <a:rPr lang="en-US" sz="800" b="0" dirty="0" smtClean="0">
                          <a:solidFill>
                            <a:srgbClr val="4C4C4C"/>
                          </a:solidFill>
                        </a:rPr>
                        <a:t>mpressions per banner</a:t>
                      </a:r>
                    </a:p>
                    <a:p>
                      <a:pPr marL="60325" lvl="1" indent="-60325">
                        <a:buFont typeface="Arial" pitchFamily="34" charset="0"/>
                        <a:buChar char="•"/>
                      </a:pPr>
                      <a:r>
                        <a:rPr lang="en-US" sz="800" b="0" dirty="0" smtClean="0">
                          <a:solidFill>
                            <a:srgbClr val="4C4C4C"/>
                          </a:solidFill>
                        </a:rPr>
                        <a:t>0.06% CTR; 34k clicks per</a:t>
                      </a:r>
                      <a:r>
                        <a:rPr lang="en-US" sz="800" b="0" baseline="0" dirty="0" smtClean="0">
                          <a:solidFill>
                            <a:srgbClr val="4C4C4C"/>
                          </a:solidFill>
                        </a:rPr>
                        <a:t> </a:t>
                      </a:r>
                      <a:r>
                        <a:rPr lang="en-US" sz="800" b="0" dirty="0" smtClean="0">
                          <a:solidFill>
                            <a:srgbClr val="4C4C4C"/>
                          </a:solidFill>
                        </a:rPr>
                        <a:t>banner</a:t>
                      </a:r>
                    </a:p>
                    <a:p>
                      <a:pPr marL="60325" lvl="1" indent="-60325">
                        <a:buFont typeface="Arial" pitchFamily="34" charset="0"/>
                        <a:buChar char="•"/>
                      </a:pPr>
                      <a:r>
                        <a:rPr lang="en-US" sz="800" b="0" dirty="0" smtClean="0">
                          <a:solidFill>
                            <a:srgbClr val="4C4C4C"/>
                          </a:solidFill>
                        </a:rPr>
                        <a:t>$16.5k</a:t>
                      </a:r>
                      <a:r>
                        <a:rPr lang="en-US" sz="800" b="0" baseline="0" dirty="0" smtClean="0">
                          <a:solidFill>
                            <a:srgbClr val="4C4C4C"/>
                          </a:solidFill>
                        </a:rPr>
                        <a:t> </a:t>
                      </a:r>
                      <a:r>
                        <a:rPr lang="en-US" sz="800" b="0" dirty="0" smtClean="0">
                          <a:solidFill>
                            <a:srgbClr val="4C4C4C"/>
                          </a:solidFill>
                        </a:rPr>
                        <a:t>avg</a:t>
                      </a:r>
                      <a:r>
                        <a:rPr lang="en-US" sz="800" b="0" baseline="0" dirty="0" smtClean="0">
                          <a:solidFill>
                            <a:srgbClr val="4C4C4C"/>
                          </a:solidFill>
                        </a:rPr>
                        <a:t> </a:t>
                      </a:r>
                      <a:r>
                        <a:rPr lang="en-US" sz="800" b="0" dirty="0" smtClean="0">
                          <a:solidFill>
                            <a:srgbClr val="4C4C4C"/>
                          </a:solidFill>
                        </a:rPr>
                        <a:t>revenue per banner</a:t>
                      </a:r>
                    </a:p>
                    <a:p>
                      <a:pPr marL="60325" lvl="1" indent="-60325">
                        <a:buFont typeface="Arial" pitchFamily="34" charset="0"/>
                        <a:buChar char="•"/>
                      </a:pPr>
                      <a:r>
                        <a:rPr lang="en-US" sz="800" b="0" dirty="0" smtClean="0">
                          <a:solidFill>
                            <a:srgbClr val="4C4C4C"/>
                          </a:solidFill>
                        </a:rPr>
                        <a:t>$811k revenue YTD</a:t>
                      </a:r>
                      <a:endParaRPr lang="en-US" sz="8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38200">
                <a:tc>
                  <a:txBody>
                    <a:bodyPr/>
                    <a:lstStyle/>
                    <a:p>
                      <a:r>
                        <a:rPr lang="en-US" sz="900" b="0" dirty="0" smtClean="0"/>
                        <a:t>Promo Channels in IMG Guide</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marR="0" lvl="0" indent="-60325"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900" kern="1200" dirty="0" smtClean="0">
                        <a:solidFill>
                          <a:srgbClr val="4C4C4C"/>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marR="0" lvl="0" indent="-60325"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kern="1200" dirty="0" smtClean="0">
                          <a:solidFill>
                            <a:srgbClr val="4C4C4C"/>
                          </a:solidFill>
                          <a:latin typeface="+mn-lt"/>
                          <a:ea typeface="+mn-ea"/>
                          <a:cs typeface="+mn-cs"/>
                        </a:rPr>
                        <a:t>$3.1M August YTD</a:t>
                      </a:r>
                    </a:p>
                    <a:p>
                      <a:pPr marL="60325" marR="0" lvl="0" indent="-60325"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kern="1200" dirty="0" smtClean="0">
                          <a:solidFill>
                            <a:srgbClr val="4C4C4C"/>
                          </a:solidFill>
                          <a:latin typeface="+mn-lt"/>
                          <a:ea typeface="+mn-ea"/>
                          <a:cs typeface="+mn-cs"/>
                        </a:rPr>
                        <a:t>3% of total revenue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400">
                <a:tc>
                  <a:txBody>
                    <a:bodyPr/>
                    <a:lstStyle/>
                    <a:p>
                      <a:r>
                        <a:rPr lang="en-US" sz="900" b="0" dirty="0" smtClean="0"/>
                        <a:t>Extended</a:t>
                      </a:r>
                      <a:r>
                        <a:rPr lang="en-US" sz="900" b="0" baseline="0" dirty="0" smtClean="0"/>
                        <a:t> Preview</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endParaRPr lang="en-US" sz="9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800" dirty="0" smtClean="0">
                          <a:solidFill>
                            <a:srgbClr val="4C4C4C"/>
                          </a:solidFill>
                        </a:rPr>
                        <a:t>27% conversion rate on extended previews, vs. 17%</a:t>
                      </a:r>
                      <a:r>
                        <a:rPr lang="en-US" sz="800" baseline="0" dirty="0" smtClean="0">
                          <a:solidFill>
                            <a:srgbClr val="4C4C4C"/>
                          </a:solidFill>
                        </a:rPr>
                        <a:t> for short previews</a:t>
                      </a:r>
                    </a:p>
                    <a:p>
                      <a:pPr marL="60325" indent="-60325">
                        <a:buFont typeface="Arial" pitchFamily="34" charset="0"/>
                        <a:buChar char="•"/>
                      </a:pPr>
                      <a:r>
                        <a:rPr lang="en-US" sz="800" b="0" baseline="0" dirty="0" smtClean="0">
                          <a:solidFill>
                            <a:srgbClr val="4C4C4C"/>
                          </a:solidFill>
                        </a:rPr>
                        <a:t>$4.1M revenue YTD</a:t>
                      </a:r>
                      <a:endParaRPr lang="en-US" sz="800" b="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2045">
                <a:tc>
                  <a:txBody>
                    <a:bodyPr/>
                    <a:lstStyle/>
                    <a:p>
                      <a:r>
                        <a:rPr lang="en-US" sz="900" b="0" dirty="0" smtClean="0"/>
                        <a:t>Social</a:t>
                      </a:r>
                      <a:r>
                        <a:rPr lang="en-US" sz="900" b="0" baseline="0" dirty="0" smtClean="0"/>
                        <a:t> Media</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lvl="1" indent="-60325">
                        <a:buFont typeface="Arial" pitchFamily="34" charset="0"/>
                        <a:buChar char="•"/>
                      </a:pPr>
                      <a:endParaRPr lang="en-US" sz="90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lvl="1" indent="-60325">
                        <a:buFont typeface="Arial" pitchFamily="34" charset="0"/>
                        <a:buChar char="•"/>
                      </a:pPr>
                      <a:r>
                        <a:rPr lang="en-US" sz="800" dirty="0" smtClean="0">
                          <a:solidFill>
                            <a:srgbClr val="4C4C4C"/>
                          </a:solidFill>
                        </a:rPr>
                        <a:t>393k average reach</a:t>
                      </a:r>
                    </a:p>
                    <a:p>
                      <a:pPr marL="60325" lvl="1" indent="-60325">
                        <a:buFont typeface="Arial" pitchFamily="34" charset="0"/>
                        <a:buChar char="•"/>
                      </a:pPr>
                      <a:r>
                        <a:rPr lang="en-US" sz="800" dirty="0" smtClean="0">
                          <a:solidFill>
                            <a:srgbClr val="4C4C4C"/>
                          </a:solidFill>
                        </a:rPr>
                        <a:t>1.5k avg</a:t>
                      </a:r>
                      <a:r>
                        <a:rPr lang="en-US" sz="800" baseline="0" dirty="0" smtClean="0">
                          <a:solidFill>
                            <a:srgbClr val="4C4C4C"/>
                          </a:solidFill>
                        </a:rPr>
                        <a:t> </a:t>
                      </a:r>
                      <a:r>
                        <a:rPr lang="en-US" sz="800" dirty="0" smtClean="0">
                          <a:solidFill>
                            <a:srgbClr val="4C4C4C"/>
                          </a:solidFill>
                        </a:rPr>
                        <a:t>Likes, 21 Shares, 31 Comments, 144 .com clicks per promoted post</a:t>
                      </a:r>
                      <a:endParaRPr lang="en-US" sz="80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41562">
                <a:tc>
                  <a:txBody>
                    <a:bodyPr/>
                    <a:lstStyle/>
                    <a:p>
                      <a:r>
                        <a:rPr lang="en-US" sz="900" b="0" dirty="0" smtClean="0"/>
                        <a:t>External Online Banner</a:t>
                      </a:r>
                    </a:p>
                    <a:p>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endParaRPr lang="en-US" sz="90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800" dirty="0" smtClean="0">
                          <a:solidFill>
                            <a:srgbClr val="4C4C4C"/>
                          </a:solidFill>
                        </a:rPr>
                        <a:t>11M impressions per banner outside verizon.com</a:t>
                      </a:r>
                    </a:p>
                    <a:p>
                      <a:pPr marL="60325" indent="-60325">
                        <a:buFont typeface="Arial" pitchFamily="34" charset="0"/>
                        <a:buChar char="•"/>
                      </a:pPr>
                      <a:r>
                        <a:rPr lang="en-US" sz="800" dirty="0" smtClean="0">
                          <a:solidFill>
                            <a:srgbClr val="4C4C4C"/>
                          </a:solidFill>
                        </a:rPr>
                        <a:t>9k clicks per</a:t>
                      </a:r>
                      <a:r>
                        <a:rPr lang="en-US" sz="800" baseline="0" dirty="0" smtClean="0">
                          <a:solidFill>
                            <a:srgbClr val="4C4C4C"/>
                          </a:solidFill>
                        </a:rPr>
                        <a:t> banner</a:t>
                      </a:r>
                    </a:p>
                    <a:p>
                      <a:pPr marL="60325" indent="-60325">
                        <a:buFont typeface="Arial" pitchFamily="34" charset="0"/>
                        <a:buChar char="•"/>
                      </a:pPr>
                      <a:r>
                        <a:rPr lang="en-US" sz="800" baseline="0" dirty="0" smtClean="0">
                          <a:solidFill>
                            <a:srgbClr val="4C4C4C"/>
                          </a:solidFill>
                        </a:rPr>
                        <a:t>.08% CTR</a:t>
                      </a:r>
                      <a:endParaRPr lang="en-US" sz="80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3852">
                <a:tc>
                  <a:txBody>
                    <a:bodyPr/>
                    <a:lstStyle/>
                    <a:p>
                      <a:r>
                        <a:rPr lang="en-US" sz="900" b="0" dirty="0" smtClean="0"/>
                        <a:t>Internal</a:t>
                      </a:r>
                      <a:r>
                        <a:rPr lang="en-US" sz="900" b="0" baseline="0" dirty="0" smtClean="0"/>
                        <a:t> Online Banner</a:t>
                      </a:r>
                      <a:endParaRPr lang="en-US"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endParaRPr lang="en-US" sz="90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60325" indent="-60325">
                        <a:buFont typeface="Arial" pitchFamily="34" charset="0"/>
                        <a:buChar char="•"/>
                      </a:pPr>
                      <a:r>
                        <a:rPr lang="en-US" sz="800" dirty="0" smtClean="0">
                          <a:solidFill>
                            <a:srgbClr val="4C4C4C"/>
                          </a:solidFill>
                        </a:rPr>
                        <a:t>43M impressions per banner w/in verizon.com</a:t>
                      </a:r>
                    </a:p>
                    <a:p>
                      <a:pPr marL="60325" indent="-60325">
                        <a:buFont typeface="Arial" pitchFamily="34" charset="0"/>
                        <a:buChar char="•"/>
                      </a:pPr>
                      <a:r>
                        <a:rPr lang="en-US" sz="800" dirty="0" smtClean="0">
                          <a:solidFill>
                            <a:srgbClr val="4C4C4C"/>
                          </a:solidFill>
                        </a:rPr>
                        <a:t>3k clicks per</a:t>
                      </a:r>
                      <a:r>
                        <a:rPr lang="en-US" sz="800" baseline="0" dirty="0" smtClean="0">
                          <a:solidFill>
                            <a:srgbClr val="4C4C4C"/>
                          </a:solidFill>
                        </a:rPr>
                        <a:t> banner</a:t>
                      </a:r>
                    </a:p>
                    <a:p>
                      <a:pPr marL="60325" indent="-60325">
                        <a:buFont typeface="Arial" pitchFamily="34" charset="0"/>
                        <a:buChar char="•"/>
                      </a:pPr>
                      <a:r>
                        <a:rPr lang="en-US" sz="800" baseline="0" dirty="0" smtClean="0">
                          <a:solidFill>
                            <a:srgbClr val="4C4C4C"/>
                          </a:solidFill>
                        </a:rPr>
                        <a:t>.01% CTR</a:t>
                      </a:r>
                      <a:endParaRPr lang="en-US" sz="800" dirty="0" smtClean="0">
                        <a:solidFill>
                          <a:srgbClr val="4C4C4C"/>
                        </a:solidFill>
                      </a:endParaRPr>
                    </a:p>
                    <a:p>
                      <a:pPr marL="60325" indent="-60325"/>
                      <a:endParaRPr lang="en-US" sz="800" dirty="0">
                        <a:solidFill>
                          <a:srgbClr val="4C4C4C"/>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70657" name="Picture 1"/>
          <p:cNvPicPr>
            <a:picLocks noChangeAspect="1" noChangeArrowheads="1"/>
          </p:cNvPicPr>
          <p:nvPr/>
        </p:nvPicPr>
        <p:blipFill>
          <a:blip r:embed="rId3" cstate="print"/>
          <a:srcRect/>
          <a:stretch>
            <a:fillRect/>
          </a:stretch>
        </p:blipFill>
        <p:spPr bwMode="auto">
          <a:xfrm>
            <a:off x="1094330" y="2260055"/>
            <a:ext cx="494581" cy="723496"/>
          </a:xfrm>
          <a:prstGeom prst="rect">
            <a:avLst/>
          </a:prstGeom>
          <a:noFill/>
          <a:ln w="9525">
            <a:solidFill>
              <a:schemeClr val="tx1">
                <a:lumMod val="50000"/>
              </a:schemeClr>
            </a:solid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5500078" y="3161099"/>
            <a:ext cx="685077" cy="669423"/>
          </a:xfrm>
          <a:prstGeom prst="rect">
            <a:avLst/>
          </a:prstGeom>
          <a:noFill/>
          <a:ln w="9525">
            <a:noFill/>
            <a:miter lim="800000"/>
            <a:headEnd/>
            <a:tailEnd/>
          </a:ln>
          <a:effectLst/>
        </p:spPr>
      </p:pic>
      <p:pic>
        <p:nvPicPr>
          <p:cNvPr id="9" name="Picture 2" descr="C:\Users\v785074\Local Settings\Temporary Internet Files\Content.Outlook\ISOBQS08\20140925_224756.jpg"/>
          <p:cNvPicPr>
            <a:picLocks noChangeAspect="1" noChangeArrowheads="1"/>
          </p:cNvPicPr>
          <p:nvPr/>
        </p:nvPicPr>
        <p:blipFill>
          <a:blip r:embed="rId5" cstate="print"/>
          <a:srcRect/>
          <a:stretch>
            <a:fillRect/>
          </a:stretch>
        </p:blipFill>
        <p:spPr bwMode="auto">
          <a:xfrm>
            <a:off x="912282" y="1715013"/>
            <a:ext cx="1071535" cy="602738"/>
          </a:xfrm>
          <a:prstGeom prst="rect">
            <a:avLst/>
          </a:prstGeom>
          <a:noFill/>
        </p:spPr>
      </p:pic>
      <p:pic>
        <p:nvPicPr>
          <p:cNvPr id="11" name="Picture 7"/>
          <p:cNvPicPr>
            <a:picLocks noChangeAspect="1" noChangeArrowheads="1"/>
          </p:cNvPicPr>
          <p:nvPr/>
        </p:nvPicPr>
        <p:blipFill>
          <a:blip r:embed="rId6" cstate="print"/>
          <a:srcRect/>
          <a:stretch>
            <a:fillRect/>
          </a:stretch>
        </p:blipFill>
        <p:spPr bwMode="auto">
          <a:xfrm>
            <a:off x="871872" y="5888620"/>
            <a:ext cx="923027" cy="664580"/>
          </a:xfrm>
          <a:prstGeom prst="rect">
            <a:avLst/>
          </a:prstGeom>
          <a:noFill/>
          <a:ln w="9525">
            <a:noFill/>
            <a:miter lim="800000"/>
            <a:headEnd/>
            <a:tailEnd/>
          </a:ln>
        </p:spPr>
      </p:pic>
      <p:pic>
        <p:nvPicPr>
          <p:cNvPr id="12" name="Picture 3"/>
          <p:cNvPicPr>
            <a:picLocks noChangeAspect="1" noChangeArrowheads="1"/>
          </p:cNvPicPr>
          <p:nvPr/>
        </p:nvPicPr>
        <p:blipFill>
          <a:blip r:embed="rId7" cstate="print"/>
          <a:srcRect/>
          <a:stretch>
            <a:fillRect/>
          </a:stretch>
        </p:blipFill>
        <p:spPr bwMode="auto">
          <a:xfrm>
            <a:off x="838200" y="5181600"/>
            <a:ext cx="1111945" cy="490954"/>
          </a:xfrm>
          <a:prstGeom prst="rect">
            <a:avLst/>
          </a:prstGeom>
          <a:noFill/>
          <a:ln w="9525">
            <a:noFill/>
            <a:miter lim="800000"/>
            <a:headEnd/>
            <a:tailEnd/>
          </a:ln>
        </p:spPr>
      </p:pic>
      <p:pic>
        <p:nvPicPr>
          <p:cNvPr id="13" name="Picture 2"/>
          <p:cNvPicPr>
            <a:picLocks noChangeAspect="1" noChangeArrowheads="1"/>
          </p:cNvPicPr>
          <p:nvPr/>
        </p:nvPicPr>
        <p:blipFill>
          <a:blip r:embed="rId8" cstate="print"/>
          <a:srcRect/>
          <a:stretch>
            <a:fillRect/>
          </a:stretch>
        </p:blipFill>
        <p:spPr bwMode="auto">
          <a:xfrm>
            <a:off x="5676504" y="5105400"/>
            <a:ext cx="799444" cy="666978"/>
          </a:xfrm>
          <a:prstGeom prst="rect">
            <a:avLst/>
          </a:prstGeom>
          <a:noFill/>
          <a:ln w="9525">
            <a:solidFill>
              <a:schemeClr val="tx2">
                <a:lumMod val="10000"/>
              </a:schemeClr>
            </a:solidFill>
            <a:miter lim="800000"/>
            <a:headEnd/>
            <a:tailEnd/>
          </a:ln>
        </p:spPr>
      </p:pic>
      <p:pic>
        <p:nvPicPr>
          <p:cNvPr id="14" name="Picture 1"/>
          <p:cNvPicPr>
            <a:picLocks noChangeAspect="1" noChangeArrowheads="1"/>
          </p:cNvPicPr>
          <p:nvPr/>
        </p:nvPicPr>
        <p:blipFill>
          <a:blip r:embed="rId9" cstate="print"/>
          <a:srcRect l="19026" t="35130" r="41023" b="29903"/>
          <a:stretch>
            <a:fillRect/>
          </a:stretch>
        </p:blipFill>
        <p:spPr bwMode="auto">
          <a:xfrm>
            <a:off x="5264105" y="5867400"/>
            <a:ext cx="1302577" cy="641286"/>
          </a:xfrm>
          <a:prstGeom prst="rect">
            <a:avLst/>
          </a:prstGeom>
          <a:noFill/>
          <a:ln w="9525">
            <a:noFill/>
            <a:miter lim="800000"/>
            <a:headEnd/>
            <a:tailEnd/>
          </a:ln>
        </p:spPr>
      </p:pic>
      <p:pic>
        <p:nvPicPr>
          <p:cNvPr id="15" name="Picture 4"/>
          <p:cNvPicPr>
            <a:picLocks noChangeAspect="1" noChangeArrowheads="1"/>
          </p:cNvPicPr>
          <p:nvPr/>
        </p:nvPicPr>
        <p:blipFill>
          <a:blip r:embed="rId10" cstate="print"/>
          <a:srcRect/>
          <a:stretch>
            <a:fillRect/>
          </a:stretch>
        </p:blipFill>
        <p:spPr bwMode="auto">
          <a:xfrm>
            <a:off x="815829" y="3886200"/>
            <a:ext cx="1167988" cy="418574"/>
          </a:xfrm>
          <a:prstGeom prst="rect">
            <a:avLst/>
          </a:prstGeom>
          <a:noFill/>
          <a:ln w="9525">
            <a:solidFill>
              <a:schemeClr val="tx2">
                <a:lumMod val="10000"/>
              </a:schemeClr>
            </a:solidFill>
            <a:miter lim="800000"/>
            <a:headEnd/>
            <a:tailEnd/>
          </a:ln>
        </p:spPr>
      </p:pic>
      <p:pic>
        <p:nvPicPr>
          <p:cNvPr id="70658" name="Picture 2"/>
          <p:cNvPicPr>
            <a:picLocks noChangeAspect="1" noChangeArrowheads="1"/>
          </p:cNvPicPr>
          <p:nvPr/>
        </p:nvPicPr>
        <p:blipFill>
          <a:blip r:embed="rId11" cstate="print"/>
          <a:srcRect/>
          <a:stretch>
            <a:fillRect/>
          </a:stretch>
        </p:blipFill>
        <p:spPr bwMode="auto">
          <a:xfrm>
            <a:off x="1094330" y="4453826"/>
            <a:ext cx="528121" cy="671191"/>
          </a:xfrm>
          <a:prstGeom prst="rect">
            <a:avLst/>
          </a:prstGeom>
          <a:noFill/>
          <a:ln w="9525">
            <a:solidFill>
              <a:schemeClr val="tx1">
                <a:lumMod val="50000"/>
              </a:schemeClr>
            </a:solidFill>
            <a:miter lim="800000"/>
            <a:headEnd/>
            <a:tailEnd/>
          </a:ln>
        </p:spPr>
      </p:pic>
      <p:pic>
        <p:nvPicPr>
          <p:cNvPr id="17" name="Picture 2"/>
          <p:cNvPicPr>
            <a:picLocks noChangeAspect="1" noChangeArrowheads="1"/>
          </p:cNvPicPr>
          <p:nvPr/>
        </p:nvPicPr>
        <p:blipFill>
          <a:blip r:embed="rId12" cstate="print"/>
          <a:srcRect/>
          <a:stretch>
            <a:fillRect/>
          </a:stretch>
        </p:blipFill>
        <p:spPr bwMode="auto">
          <a:xfrm>
            <a:off x="5363691" y="4476861"/>
            <a:ext cx="625625" cy="709937"/>
          </a:xfrm>
          <a:prstGeom prst="rect">
            <a:avLst/>
          </a:prstGeom>
          <a:noFill/>
          <a:ln w="9525">
            <a:solidFill>
              <a:schemeClr val="tx2">
                <a:lumMod val="10000"/>
              </a:schemeClr>
            </a:solidFill>
            <a:miter lim="800000"/>
            <a:headEnd/>
            <a:tailEnd/>
          </a:ln>
        </p:spPr>
      </p:pic>
      <p:pic>
        <p:nvPicPr>
          <p:cNvPr id="19" name="Picture 2"/>
          <p:cNvPicPr>
            <a:picLocks noChangeAspect="1" noChangeArrowheads="1"/>
          </p:cNvPicPr>
          <p:nvPr/>
        </p:nvPicPr>
        <p:blipFill>
          <a:blip r:embed="rId13" cstate="print"/>
          <a:srcRect/>
          <a:stretch>
            <a:fillRect/>
          </a:stretch>
        </p:blipFill>
        <p:spPr bwMode="auto">
          <a:xfrm>
            <a:off x="841707" y="3048000"/>
            <a:ext cx="1189123" cy="669423"/>
          </a:xfrm>
          <a:prstGeom prst="rect">
            <a:avLst/>
          </a:prstGeom>
          <a:noFill/>
          <a:ln w="9525">
            <a:noFill/>
            <a:miter lim="800000"/>
            <a:headEnd/>
            <a:tailEnd/>
          </a:ln>
        </p:spPr>
      </p:pic>
      <p:pic>
        <p:nvPicPr>
          <p:cNvPr id="70660" name="Picture 4"/>
          <p:cNvPicPr>
            <a:picLocks noChangeAspect="1" noChangeArrowheads="1"/>
          </p:cNvPicPr>
          <p:nvPr/>
        </p:nvPicPr>
        <p:blipFill>
          <a:blip r:embed="rId14" cstate="print"/>
          <a:srcRect/>
          <a:stretch>
            <a:fillRect/>
          </a:stretch>
        </p:blipFill>
        <p:spPr bwMode="auto">
          <a:xfrm>
            <a:off x="5842617" y="3951222"/>
            <a:ext cx="739895" cy="678039"/>
          </a:xfrm>
          <a:prstGeom prst="rect">
            <a:avLst/>
          </a:prstGeom>
          <a:noFill/>
          <a:ln w="9525">
            <a:noFill/>
            <a:miter lim="800000"/>
            <a:headEnd/>
            <a:tailEnd/>
          </a:ln>
        </p:spPr>
      </p:pic>
      <p:pic>
        <p:nvPicPr>
          <p:cNvPr id="70662" name="Picture 6"/>
          <p:cNvPicPr>
            <a:picLocks noChangeAspect="1" noChangeArrowheads="1"/>
          </p:cNvPicPr>
          <p:nvPr/>
        </p:nvPicPr>
        <p:blipFill>
          <a:blip r:embed="rId15" cstate="print"/>
          <a:srcRect/>
          <a:stretch>
            <a:fillRect/>
          </a:stretch>
        </p:blipFill>
        <p:spPr bwMode="auto">
          <a:xfrm>
            <a:off x="5264105" y="2041547"/>
            <a:ext cx="1211843" cy="276204"/>
          </a:xfrm>
          <a:prstGeom prst="rect">
            <a:avLst/>
          </a:prstGeom>
          <a:noFill/>
          <a:ln w="9525">
            <a:noFill/>
            <a:miter lim="800000"/>
            <a:headEnd/>
            <a:tailEnd/>
          </a:ln>
        </p:spPr>
      </p:pic>
      <p:pic>
        <p:nvPicPr>
          <p:cNvPr id="70663" name="Picture 7"/>
          <p:cNvPicPr>
            <a:picLocks noChangeAspect="1" noChangeArrowheads="1"/>
          </p:cNvPicPr>
          <p:nvPr/>
        </p:nvPicPr>
        <p:blipFill>
          <a:blip r:embed="rId16" cstate="print"/>
          <a:srcRect/>
          <a:stretch>
            <a:fillRect/>
          </a:stretch>
        </p:blipFill>
        <p:spPr bwMode="auto">
          <a:xfrm>
            <a:off x="4806920" y="2721486"/>
            <a:ext cx="2310441" cy="239457"/>
          </a:xfrm>
          <a:prstGeom prst="rect">
            <a:avLst/>
          </a:prstGeom>
          <a:noFill/>
          <a:ln w="9525">
            <a:noFill/>
            <a:miter lim="800000"/>
            <a:headEnd/>
            <a:tailEnd/>
          </a:ln>
        </p:spPr>
      </p:pic>
      <p:sp>
        <p:nvSpPr>
          <p:cNvPr id="26" name="Right Arrow 25"/>
          <p:cNvSpPr/>
          <p:nvPr/>
        </p:nvSpPr>
        <p:spPr>
          <a:xfrm rot="16200000" flipV="1">
            <a:off x="2205670" y="1869649"/>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p:cNvSpPr/>
          <p:nvPr/>
        </p:nvSpPr>
        <p:spPr>
          <a:xfrm rot="16200000" flipV="1">
            <a:off x="2205670" y="3296933"/>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ight Arrow 27"/>
          <p:cNvSpPr/>
          <p:nvPr/>
        </p:nvSpPr>
        <p:spPr>
          <a:xfrm rot="16200000" flipV="1">
            <a:off x="2205670" y="2549693"/>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ight Arrow 29"/>
          <p:cNvSpPr/>
          <p:nvPr/>
        </p:nvSpPr>
        <p:spPr>
          <a:xfrm rot="16200000" flipV="1">
            <a:off x="2303306" y="4570897"/>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Arrow 30"/>
          <p:cNvSpPr/>
          <p:nvPr/>
        </p:nvSpPr>
        <p:spPr>
          <a:xfrm rot="16200000" flipV="1">
            <a:off x="2303305" y="4037497"/>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ight Arrow 34"/>
          <p:cNvSpPr/>
          <p:nvPr/>
        </p:nvSpPr>
        <p:spPr>
          <a:xfrm rot="5400000" flipH="1">
            <a:off x="6834944" y="1985183"/>
            <a:ext cx="109059" cy="112727"/>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ight Arrow 35"/>
          <p:cNvSpPr/>
          <p:nvPr/>
        </p:nvSpPr>
        <p:spPr>
          <a:xfrm rot="16200000" flipV="1">
            <a:off x="6813273" y="2410361"/>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ight Arrow 36"/>
          <p:cNvSpPr/>
          <p:nvPr/>
        </p:nvSpPr>
        <p:spPr>
          <a:xfrm rot="16200000" flipV="1">
            <a:off x="6813273" y="3317650"/>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ight Arrow 37"/>
          <p:cNvSpPr/>
          <p:nvPr/>
        </p:nvSpPr>
        <p:spPr>
          <a:xfrm rot="16200000" flipV="1">
            <a:off x="6813273" y="3961298"/>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ight Arrow 38"/>
          <p:cNvSpPr/>
          <p:nvPr/>
        </p:nvSpPr>
        <p:spPr>
          <a:xfrm rot="5400000" flipH="1">
            <a:off x="6834944" y="4689707"/>
            <a:ext cx="109059" cy="112727"/>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ight Arrow 39"/>
          <p:cNvSpPr/>
          <p:nvPr/>
        </p:nvSpPr>
        <p:spPr>
          <a:xfrm rot="5400000" flipH="1">
            <a:off x="6834944" y="6219512"/>
            <a:ext cx="109059" cy="112727"/>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ight Arrow 40"/>
          <p:cNvSpPr/>
          <p:nvPr/>
        </p:nvSpPr>
        <p:spPr>
          <a:xfrm rot="16200000" flipV="1">
            <a:off x="6813273" y="5256698"/>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ight Arrow 41"/>
          <p:cNvSpPr/>
          <p:nvPr/>
        </p:nvSpPr>
        <p:spPr>
          <a:xfrm rot="16200000" flipV="1">
            <a:off x="6268286" y="757369"/>
            <a:ext cx="34767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flipV="1">
            <a:off x="7034300" y="733960"/>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ight Arrow 43"/>
          <p:cNvSpPr/>
          <p:nvPr/>
        </p:nvSpPr>
        <p:spPr>
          <a:xfrm rot="5400000" flipH="1">
            <a:off x="7766085" y="850177"/>
            <a:ext cx="109059" cy="112727"/>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p:cNvSpPr txBox="1"/>
          <p:nvPr/>
        </p:nvSpPr>
        <p:spPr>
          <a:xfrm>
            <a:off x="6512047" y="819889"/>
            <a:ext cx="529445" cy="338554"/>
          </a:xfrm>
          <a:prstGeom prst="rect">
            <a:avLst/>
          </a:prstGeom>
          <a:noFill/>
        </p:spPr>
        <p:txBody>
          <a:bodyPr wrap="square" rtlCol="0">
            <a:spAutoFit/>
          </a:bodyPr>
          <a:lstStyle/>
          <a:p>
            <a:r>
              <a:rPr lang="en-US" sz="800" dirty="0" smtClean="0"/>
              <a:t>Large</a:t>
            </a:r>
          </a:p>
          <a:p>
            <a:r>
              <a:rPr lang="en-US" sz="800" dirty="0" smtClean="0"/>
              <a:t>(&gt;$5M)</a:t>
            </a:r>
            <a:endParaRPr lang="en-US" sz="800" dirty="0"/>
          </a:p>
        </p:txBody>
      </p:sp>
      <p:sp>
        <p:nvSpPr>
          <p:cNvPr id="46" name="TextBox 45"/>
          <p:cNvSpPr txBox="1"/>
          <p:nvPr/>
        </p:nvSpPr>
        <p:spPr>
          <a:xfrm>
            <a:off x="7203747" y="820095"/>
            <a:ext cx="655390" cy="461665"/>
          </a:xfrm>
          <a:prstGeom prst="rect">
            <a:avLst/>
          </a:prstGeom>
          <a:noFill/>
        </p:spPr>
        <p:txBody>
          <a:bodyPr wrap="square" rtlCol="0">
            <a:spAutoFit/>
          </a:bodyPr>
          <a:lstStyle/>
          <a:p>
            <a:r>
              <a:rPr lang="en-US" sz="800" dirty="0" smtClean="0"/>
              <a:t>Medium</a:t>
            </a:r>
          </a:p>
          <a:p>
            <a:r>
              <a:rPr lang="en-US" sz="800" dirty="0" smtClean="0"/>
              <a:t>($.5M-$5.0M)</a:t>
            </a:r>
            <a:endParaRPr lang="en-US" sz="800" dirty="0"/>
          </a:p>
        </p:txBody>
      </p:sp>
      <p:sp>
        <p:nvSpPr>
          <p:cNvPr id="47" name="TextBox 46"/>
          <p:cNvSpPr txBox="1"/>
          <p:nvPr/>
        </p:nvSpPr>
        <p:spPr>
          <a:xfrm>
            <a:off x="7831167" y="828515"/>
            <a:ext cx="648598" cy="338554"/>
          </a:xfrm>
          <a:prstGeom prst="rect">
            <a:avLst/>
          </a:prstGeom>
          <a:noFill/>
        </p:spPr>
        <p:txBody>
          <a:bodyPr wrap="square" rtlCol="0">
            <a:spAutoFit/>
          </a:bodyPr>
          <a:lstStyle/>
          <a:p>
            <a:r>
              <a:rPr lang="en-US" sz="800" dirty="0" smtClean="0"/>
              <a:t>Small</a:t>
            </a:r>
          </a:p>
          <a:p>
            <a:r>
              <a:rPr lang="en-US" sz="800" dirty="0" smtClean="0"/>
              <a:t>(&lt;$.5M)</a:t>
            </a:r>
            <a:endParaRPr lang="en-US" sz="800" dirty="0"/>
          </a:p>
        </p:txBody>
      </p:sp>
      <p:sp>
        <p:nvSpPr>
          <p:cNvPr id="48" name="TextBox 47"/>
          <p:cNvSpPr txBox="1"/>
          <p:nvPr/>
        </p:nvSpPr>
        <p:spPr>
          <a:xfrm>
            <a:off x="6745857" y="552093"/>
            <a:ext cx="1131121" cy="230832"/>
          </a:xfrm>
          <a:prstGeom prst="rect">
            <a:avLst/>
          </a:prstGeom>
          <a:noFill/>
        </p:spPr>
        <p:txBody>
          <a:bodyPr wrap="square" rtlCol="0">
            <a:spAutoFit/>
          </a:bodyPr>
          <a:lstStyle/>
          <a:p>
            <a:r>
              <a:rPr lang="en-US" sz="900" b="1" u="sng" dirty="0" smtClean="0"/>
              <a:t>Revenue Impact</a:t>
            </a:r>
            <a:endParaRPr lang="en-US" sz="900" b="1" u="sng" dirty="0"/>
          </a:p>
        </p:txBody>
      </p:sp>
      <p:sp>
        <p:nvSpPr>
          <p:cNvPr id="49" name="Right Arrow 48"/>
          <p:cNvSpPr/>
          <p:nvPr/>
        </p:nvSpPr>
        <p:spPr>
          <a:xfrm rot="16200000" flipV="1">
            <a:off x="2303306" y="6216791"/>
            <a:ext cx="152400" cy="307006"/>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ight Arrow 49"/>
          <p:cNvSpPr/>
          <p:nvPr/>
        </p:nvSpPr>
        <p:spPr>
          <a:xfrm rot="5400000" flipH="1">
            <a:off x="2324976" y="5408366"/>
            <a:ext cx="109059" cy="112727"/>
          </a:xfrm>
          <a:prstGeom prst="rightArrow">
            <a:avLst/>
          </a:prstGeom>
          <a:solidFill>
            <a:srgbClr val="00B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27179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Verizon_9_25_13">
  <a:themeElements>
    <a:clrScheme name="USE THIS ONE FOR VERIZON">
      <a:dk1>
        <a:srgbClr val="6D6E71"/>
      </a:dk1>
      <a:lt1>
        <a:srgbClr val="FFFFFF"/>
      </a:lt1>
      <a:dk2>
        <a:srgbClr val="D2D2D2"/>
      </a:dk2>
      <a:lt2>
        <a:srgbClr val="FFFFFF"/>
      </a:lt2>
      <a:accent1>
        <a:srgbClr val="FF0000"/>
      </a:accent1>
      <a:accent2>
        <a:srgbClr val="2E67B2"/>
      </a:accent2>
      <a:accent3>
        <a:srgbClr val="FADF4C"/>
      </a:accent3>
      <a:accent4>
        <a:srgbClr val="D2669F"/>
      </a:accent4>
      <a:accent5>
        <a:srgbClr val="7F3483"/>
      </a:accent5>
      <a:accent6>
        <a:srgbClr val="4A9A4D"/>
      </a:accent6>
      <a:hlink>
        <a:srgbClr val="0303DF"/>
      </a:hlink>
      <a:folHlink>
        <a:srgbClr val="632155"/>
      </a:folHlink>
    </a:clrScheme>
    <a:fontScheme name="Verizon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VZ_PPT_Template_Standard_v120513">
  <a:themeElements>
    <a:clrScheme name="CORRECT COLORS FOR VERIZON">
      <a:dk1>
        <a:srgbClr val="6D6E71"/>
      </a:dk1>
      <a:lt1>
        <a:srgbClr val="FFFFFF"/>
      </a:lt1>
      <a:dk2>
        <a:srgbClr val="D2D2D2"/>
      </a:dk2>
      <a:lt2>
        <a:srgbClr val="FFFFFF"/>
      </a:lt2>
      <a:accent1>
        <a:srgbClr val="ED1C24"/>
      </a:accent1>
      <a:accent2>
        <a:srgbClr val="2E67B2"/>
      </a:accent2>
      <a:accent3>
        <a:srgbClr val="FADF4C"/>
      </a:accent3>
      <a:accent4>
        <a:srgbClr val="D2669F"/>
      </a:accent4>
      <a:accent5>
        <a:srgbClr val="7F3483"/>
      </a:accent5>
      <a:accent6>
        <a:srgbClr val="4A9A4D"/>
      </a:accent6>
      <a:hlink>
        <a:srgbClr val="0303DF"/>
      </a:hlink>
      <a:folHlink>
        <a:srgbClr val="632155"/>
      </a:folHlink>
    </a:clrScheme>
    <a:fontScheme name="Verizon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ontent Master">
  <a:themeElements>
    <a:clrScheme name="TEST">
      <a:dk1>
        <a:srgbClr val="000000"/>
      </a:dk1>
      <a:lt1>
        <a:srgbClr val="FFFFFF"/>
      </a:lt1>
      <a:dk2>
        <a:srgbClr val="7F7F7F"/>
      </a:dk2>
      <a:lt2>
        <a:srgbClr val="FFFFFF"/>
      </a:lt2>
      <a:accent1>
        <a:srgbClr val="B00000"/>
      </a:accent1>
      <a:accent2>
        <a:srgbClr val="7F7F7F"/>
      </a:accent2>
      <a:accent3>
        <a:srgbClr val="A31984"/>
      </a:accent3>
      <a:accent4>
        <a:srgbClr val="9C9100"/>
      </a:accent4>
      <a:accent5>
        <a:srgbClr val="57517B"/>
      </a:accent5>
      <a:accent6>
        <a:srgbClr val="CEA8D2"/>
      </a:accent6>
      <a:hlink>
        <a:srgbClr val="0303DF"/>
      </a:hlink>
      <a:folHlink>
        <a:srgbClr val="C900DE"/>
      </a:folHlink>
    </a:clrScheme>
    <a:fontScheme name="Verizon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VOD Platform Evolution 021014">
  <a:themeElements>
    <a:clrScheme name="CORRECT COLORS FOR VERIZON">
      <a:dk1>
        <a:srgbClr val="6D6E71"/>
      </a:dk1>
      <a:lt1>
        <a:srgbClr val="FFFFFF"/>
      </a:lt1>
      <a:dk2>
        <a:srgbClr val="D2D2D2"/>
      </a:dk2>
      <a:lt2>
        <a:srgbClr val="FFFFFF"/>
      </a:lt2>
      <a:accent1>
        <a:srgbClr val="ED1C24"/>
      </a:accent1>
      <a:accent2>
        <a:srgbClr val="2E67B2"/>
      </a:accent2>
      <a:accent3>
        <a:srgbClr val="FADF4C"/>
      </a:accent3>
      <a:accent4>
        <a:srgbClr val="D2669F"/>
      </a:accent4>
      <a:accent5>
        <a:srgbClr val="7F3483"/>
      </a:accent5>
      <a:accent6>
        <a:srgbClr val="4A9A4D"/>
      </a:accent6>
      <a:hlink>
        <a:srgbClr val="0303DF"/>
      </a:hlink>
      <a:folHlink>
        <a:srgbClr val="632155"/>
      </a:folHlink>
    </a:clrScheme>
    <a:fontScheme name="Verizon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14429</TotalTime>
  <Words>1110</Words>
  <Application>Microsoft Macintosh PowerPoint</Application>
  <PresentationFormat>On-screen Show (4:3)</PresentationFormat>
  <Paragraphs>221</Paragraphs>
  <Slides>5</Slides>
  <Notes>5</Notes>
  <HiddenSlides>0</HiddenSlides>
  <MMClips>0</MMClips>
  <ScaleCrop>false</ScaleCrop>
  <HeadingPairs>
    <vt:vector size="4" baseType="variant">
      <vt:variant>
        <vt:lpstr>Theme</vt:lpstr>
      </vt:variant>
      <vt:variant>
        <vt:i4>4</vt:i4>
      </vt:variant>
      <vt:variant>
        <vt:lpstr>Slide Titles</vt:lpstr>
      </vt:variant>
      <vt:variant>
        <vt:i4>5</vt:i4>
      </vt:variant>
    </vt:vector>
  </HeadingPairs>
  <TitlesOfParts>
    <vt:vector size="9" baseType="lpstr">
      <vt:lpstr>1_Verizon_9_25_13</vt:lpstr>
      <vt:lpstr>VZ_PPT_Template_Standard_v120513</vt:lpstr>
      <vt:lpstr>Content Master</vt:lpstr>
      <vt:lpstr>VOD Platform Evolution 021014</vt:lpstr>
      <vt:lpstr>Offers – Lessons Learned</vt:lpstr>
      <vt:lpstr>Tactics – Top 5</vt:lpstr>
      <vt:lpstr>Tactic Execution Example</vt:lpstr>
      <vt:lpstr>Offers</vt:lpstr>
      <vt:lpstr>Tactics</vt:lpstr>
    </vt:vector>
  </TitlesOfParts>
  <Company>Verizon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 Roadmap</dc:title>
  <dc:creator>Tucker, Diane O</dc:creator>
  <cp:lastModifiedBy>Krishnaja Gutta</cp:lastModifiedBy>
  <cp:revision>704</cp:revision>
  <cp:lastPrinted>2014-10-08T19:07:49Z</cp:lastPrinted>
  <dcterms:created xsi:type="dcterms:W3CDTF">2014-09-22T20:15:12Z</dcterms:created>
  <dcterms:modified xsi:type="dcterms:W3CDTF">2016-01-19T21:11:19Z</dcterms:modified>
</cp:coreProperties>
</file>